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2658" y="-150"/>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899482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981135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2253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B812D5-0850-45C9-8AFA-E2E5287F9E4E}" type="datetimeFigureOut">
              <a:rPr lang="en-US" smtClean="0"/>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519795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B812D5-0850-45C9-8AFA-E2E5287F9E4E}" type="datetimeFigureOut">
              <a:rPr lang="en-US" smtClean="0"/>
              <a:t>8/18/2011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84069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B812D5-0850-45C9-8AFA-E2E5287F9E4E}" type="datetimeFigureOut">
              <a:rPr lang="en-US" smtClean="0"/>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33737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B812D5-0850-45C9-8AFA-E2E5287F9E4E}" type="datetimeFigureOut">
              <a:rPr lang="en-US" smtClean="0"/>
              <a:t>8/18/2011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453877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B812D5-0850-45C9-8AFA-E2E5287F9E4E}" type="datetimeFigureOut">
              <a:rPr lang="en-US" smtClean="0"/>
              <a:t>8/18/2011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1165192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B812D5-0850-45C9-8AFA-E2E5287F9E4E}" type="datetimeFigureOut">
              <a:rPr lang="en-US" smtClean="0"/>
              <a:t>8/18/2011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852336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651103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B812D5-0850-45C9-8AFA-E2E5287F9E4E}" type="datetimeFigureOut">
              <a:rPr lang="en-US" smtClean="0"/>
              <a:t>8/18/2011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46F43-396E-4FCB-8B67-F10BB6B04306}" type="slidenum">
              <a:rPr lang="en-US" smtClean="0"/>
              <a:t>‹#›</a:t>
            </a:fld>
            <a:endParaRPr lang="en-US"/>
          </a:p>
        </p:txBody>
      </p:sp>
    </p:spTree>
    <p:extLst>
      <p:ext uri="{BB962C8B-B14F-4D97-AF65-F5344CB8AC3E}">
        <p14:creationId xmlns:p14="http://schemas.microsoft.com/office/powerpoint/2010/main" val="2616535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B812D5-0850-45C9-8AFA-E2E5287F9E4E}" type="datetimeFigureOut">
              <a:rPr lang="en-US" smtClean="0"/>
              <a:t>8/18/2011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2346F43-396E-4FCB-8B67-F10BB6B04306}" type="slidenum">
              <a:rPr lang="en-US" smtClean="0"/>
              <a:t>‹#›</a:t>
            </a:fld>
            <a:endParaRPr lang="en-US"/>
          </a:p>
        </p:txBody>
      </p:sp>
    </p:spTree>
    <p:extLst>
      <p:ext uri="{BB962C8B-B14F-4D97-AF65-F5344CB8AC3E}">
        <p14:creationId xmlns:p14="http://schemas.microsoft.com/office/powerpoint/2010/main" val="3930399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66184"/>
            <a:ext cx="6477000" cy="548216"/>
          </a:xfrm>
        </p:spPr>
        <p:txBody>
          <a:bodyPr>
            <a:normAutofit fontScale="90000"/>
          </a:bodyPr>
          <a:lstStyle/>
          <a:p>
            <a:r>
              <a:rPr lang="en-US" dirty="0" smtClean="0"/>
              <a:t>Welcome to Math Team!</a:t>
            </a:r>
            <a:br>
              <a:rPr lang="en-US" dirty="0" smtClean="0"/>
            </a:br>
            <a:r>
              <a:rPr lang="en-US" sz="1300" dirty="0" smtClean="0"/>
              <a:t>8/15/11 (from Lassiter 2009)Also, don’t forget to fill out the survey on the math team website </a:t>
            </a:r>
            <a:r>
              <a:rPr lang="en-US" sz="1300" dirty="0" smtClean="0">
                <a:sym typeface="Wingdings" pitchFamily="2" charset="2"/>
              </a:rPr>
              <a:t></a:t>
            </a:r>
            <a:endParaRPr lang="en-US" sz="1300" dirty="0"/>
          </a:p>
        </p:txBody>
      </p:sp>
      <p:sp>
        <p:nvSpPr>
          <p:cNvPr id="5" name="Content Placeholder 4"/>
          <p:cNvSpPr>
            <a:spLocks noGrp="1"/>
          </p:cNvSpPr>
          <p:nvPr>
            <p:ph idx="1"/>
          </p:nvPr>
        </p:nvSpPr>
        <p:spPr>
          <a:xfrm>
            <a:off x="381000" y="1219200"/>
            <a:ext cx="6172200" cy="7543800"/>
          </a:xfrm>
        </p:spPr>
        <p:txBody>
          <a:bodyPr>
            <a:normAutofit/>
          </a:bodyPr>
          <a:lstStyle/>
          <a:p>
            <a:pPr marL="514350" indent="-514350">
              <a:buFont typeface="+mj-lt"/>
              <a:buAutoNum type="arabicPeriod"/>
            </a:pPr>
            <a:r>
              <a:rPr lang="en-US" sz="1800" dirty="0" smtClean="0"/>
              <a:t>If circle P is circumscribed about a right triangle with legs of lengths 1 and 2, find the area of circle P.</a:t>
            </a:r>
          </a:p>
          <a:p>
            <a:pPr marL="514350" indent="-514350">
              <a:buFont typeface="+mj-lt"/>
              <a:buAutoNum type="arabicPeriod"/>
            </a:pPr>
            <a:endParaRPr lang="en-US" sz="1800" dirty="0"/>
          </a:p>
          <a:p>
            <a:pPr marL="514350" indent="-514350">
              <a:buFont typeface="+mj-lt"/>
              <a:buAutoNum type="arabicPeriod"/>
            </a:pPr>
            <a:endParaRPr lang="en-US" sz="1800" dirty="0" smtClean="0"/>
          </a:p>
          <a:p>
            <a:pPr marL="514350" indent="-514350">
              <a:buFont typeface="+mj-lt"/>
              <a:buAutoNum type="arabicPeriod"/>
            </a:pPr>
            <a:r>
              <a:rPr lang="en-US" sz="1800" dirty="0" smtClean="0"/>
              <a:t>The first 3 terms of a geometric sequence are x, 3x + 1, and 6x + 2. Find the 4</a:t>
            </a:r>
            <a:r>
              <a:rPr lang="en-US" sz="1800" baseline="30000" dirty="0" smtClean="0"/>
              <a:t>th</a:t>
            </a:r>
            <a:r>
              <a:rPr lang="en-US" sz="1800" dirty="0" smtClean="0"/>
              <a:t> term. </a:t>
            </a:r>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endParaRPr lang="en-US" sz="1800" dirty="0" smtClean="0"/>
          </a:p>
          <a:p>
            <a:pPr marL="514350" indent="-514350">
              <a:buFont typeface="+mj-lt"/>
              <a:buAutoNum type="arabicPeriod"/>
            </a:pPr>
            <a:r>
              <a:rPr lang="en-US" sz="1800" dirty="0" smtClean="0"/>
              <a:t>Zack’s top drawer contains a dozen black socks and one and one half dozen white socks. If he reaches into the drawer and picks up two socks at random, what’s the probability that he picks up a black pair of socks?</a:t>
            </a:r>
          </a:p>
          <a:p>
            <a:pPr marL="514350" indent="-514350">
              <a:buFont typeface="+mj-lt"/>
              <a:buAutoNum type="arabicPeriod"/>
            </a:pPr>
            <a:endParaRPr lang="en-US" sz="1800" dirty="0"/>
          </a:p>
          <a:p>
            <a:pPr marL="514350" indent="-514350">
              <a:buFont typeface="+mj-lt"/>
              <a:buAutoNum type="arabicPeriod"/>
            </a:pPr>
            <a:endParaRPr lang="en-US" sz="1800" dirty="0" smtClean="0"/>
          </a:p>
          <a:p>
            <a:pPr marL="514350" indent="-514350">
              <a:buFont typeface="+mj-lt"/>
              <a:buAutoNum type="arabicPeriod"/>
            </a:pPr>
            <a:r>
              <a:rPr lang="en-US" sz="1800" dirty="0" smtClean="0"/>
              <a:t>If x</a:t>
            </a:r>
            <a:r>
              <a:rPr lang="en-US" sz="1800" baseline="-25000" dirty="0" smtClean="0"/>
              <a:t>17</a:t>
            </a:r>
            <a:r>
              <a:rPr lang="en-US" sz="1800" dirty="0" smtClean="0"/>
              <a:t>-202</a:t>
            </a:r>
            <a:r>
              <a:rPr lang="en-US" sz="1800" baseline="-25000" dirty="0" smtClean="0"/>
              <a:t>4</a:t>
            </a:r>
            <a:r>
              <a:rPr lang="en-US" sz="1800" dirty="0" smtClean="0"/>
              <a:t> = 0</a:t>
            </a:r>
            <a:r>
              <a:rPr lang="en-US" sz="1800" baseline="-25000" dirty="0" smtClean="0"/>
              <a:t>8</a:t>
            </a:r>
            <a:r>
              <a:rPr lang="en-US" sz="1800" dirty="0" smtClean="0"/>
              <a:t>, find x.</a:t>
            </a:r>
          </a:p>
          <a:p>
            <a:pPr marL="514350" indent="-514350">
              <a:buFont typeface="+mj-lt"/>
              <a:buAutoNum type="arabicPeriod"/>
            </a:pPr>
            <a:endParaRPr lang="en-US" sz="1800" dirty="0"/>
          </a:p>
          <a:p>
            <a:pPr marL="514350" indent="-514350">
              <a:buFont typeface="+mj-lt"/>
              <a:buAutoNum type="arabicPeriod"/>
            </a:pPr>
            <a:endParaRPr lang="en-US" sz="1800" dirty="0" smtClean="0"/>
          </a:p>
          <a:p>
            <a:pPr marL="514350" indent="-514350">
              <a:buFont typeface="+mj-lt"/>
              <a:buAutoNum type="arabicPeriod"/>
            </a:pPr>
            <a:r>
              <a:rPr lang="en-US" sz="1800" dirty="0" smtClean="0"/>
              <a:t>Peter wants to drive to Katie’s house using the lines. If he starts at P and Katie lives at K, and if he only drives south or east, how many different routes could he take?</a:t>
            </a:r>
            <a:endParaRPr lang="en-US" sz="1800" dirty="0"/>
          </a:p>
        </p:txBody>
      </p:sp>
      <p:graphicFrame>
        <p:nvGraphicFramePr>
          <p:cNvPr id="6" name="Table 5"/>
          <p:cNvGraphicFramePr>
            <a:graphicFrameLocks noGrp="1"/>
          </p:cNvGraphicFramePr>
          <p:nvPr>
            <p:extLst>
              <p:ext uri="{D42A27DB-BD31-4B8C-83A1-F6EECF244321}">
                <p14:modId xmlns:p14="http://schemas.microsoft.com/office/powerpoint/2010/main" val="3841800595"/>
              </p:ext>
            </p:extLst>
          </p:nvPr>
        </p:nvGraphicFramePr>
        <p:xfrm>
          <a:off x="1263408" y="7987545"/>
          <a:ext cx="1219200" cy="836415"/>
        </p:xfrm>
        <a:graphic>
          <a:graphicData uri="http://schemas.openxmlformats.org/drawingml/2006/table">
            <a:tbl>
              <a:tblPr firstRow="1" bandRow="1">
                <a:tableStyleId>{5940675A-B579-460E-94D1-54222C63F5DA}</a:tableStyleId>
              </a:tblPr>
              <a:tblGrid>
                <a:gridCol w="304800"/>
                <a:gridCol w="304800"/>
                <a:gridCol w="304800"/>
                <a:gridCol w="304800"/>
              </a:tblGrid>
              <a:tr h="278805">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r>
              <a:tr h="278805">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r>
              <a:tr h="278805">
                <a:tc gridSpan="2">
                  <a:txBody>
                    <a:bodyPr/>
                    <a:lstStyle/>
                    <a:p>
                      <a:endParaRPr lang="en-US" sz="1200" dirty="0"/>
                    </a:p>
                  </a:txBody>
                  <a:tcPr/>
                </a:tc>
                <a:tc hMerge="1">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
        <p:nvSpPr>
          <p:cNvPr id="8" name="Rectangle 7"/>
          <p:cNvSpPr/>
          <p:nvPr/>
        </p:nvSpPr>
        <p:spPr>
          <a:xfrm>
            <a:off x="1019568" y="7802880"/>
            <a:ext cx="303288" cy="369332"/>
          </a:xfrm>
          <a:prstGeom prst="rect">
            <a:avLst/>
          </a:prstGeom>
        </p:spPr>
        <p:txBody>
          <a:bodyPr wrap="none">
            <a:spAutoFit/>
          </a:bodyPr>
          <a:lstStyle/>
          <a:p>
            <a:r>
              <a:rPr lang="en-US" dirty="0">
                <a:solidFill>
                  <a:prstClr val="black"/>
                </a:solidFill>
              </a:rPr>
              <a:t>P</a:t>
            </a:r>
            <a:endParaRPr lang="en-US" dirty="0"/>
          </a:p>
        </p:txBody>
      </p:sp>
      <p:sp>
        <p:nvSpPr>
          <p:cNvPr id="9" name="Rectangle 8"/>
          <p:cNvSpPr/>
          <p:nvPr/>
        </p:nvSpPr>
        <p:spPr>
          <a:xfrm>
            <a:off x="2421648" y="8624372"/>
            <a:ext cx="304892" cy="369332"/>
          </a:xfrm>
          <a:prstGeom prst="rect">
            <a:avLst/>
          </a:prstGeom>
        </p:spPr>
        <p:txBody>
          <a:bodyPr wrap="none">
            <a:spAutoFit/>
          </a:bodyPr>
          <a:lstStyle/>
          <a:p>
            <a:r>
              <a:rPr lang="en-US" dirty="0">
                <a:solidFill>
                  <a:prstClr val="black"/>
                </a:solidFill>
              </a:rPr>
              <a:t>K</a:t>
            </a:r>
            <a:endParaRPr lang="en-US" dirty="0"/>
          </a:p>
        </p:txBody>
      </p:sp>
    </p:spTree>
    <p:extLst>
      <p:ext uri="{BB962C8B-B14F-4D97-AF65-F5344CB8AC3E}">
        <p14:creationId xmlns:p14="http://schemas.microsoft.com/office/powerpoint/2010/main" val="31484432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a:pPr>
            <a:r>
              <a:rPr lang="en-US" sz="2400" dirty="0" smtClean="0"/>
              <a:t>If </a:t>
            </a:r>
            <a:r>
              <a:rPr lang="en-US" sz="2400" dirty="0"/>
              <a:t>circle P is circumscribed about a right triangle with legs of lengths 1 and 2, find the area of circle P.</a:t>
            </a:r>
          </a:p>
          <a:p>
            <a:pPr marL="514350" indent="-514350">
              <a:buFont typeface="+mj-lt"/>
              <a:buAutoNum type="arabicPeriod"/>
            </a:pPr>
            <a:endParaRPr lang="en-US" dirty="0"/>
          </a:p>
        </p:txBody>
      </p:sp>
      <p:grpSp>
        <p:nvGrpSpPr>
          <p:cNvPr id="10" name="Group 9"/>
          <p:cNvGrpSpPr/>
          <p:nvPr/>
        </p:nvGrpSpPr>
        <p:grpSpPr>
          <a:xfrm>
            <a:off x="461106" y="2034004"/>
            <a:ext cx="2205083" cy="2025253"/>
            <a:chOff x="838200" y="4114800"/>
            <a:chExt cx="3124200" cy="2819400"/>
          </a:xfrm>
        </p:grpSpPr>
        <p:sp>
          <p:nvSpPr>
            <p:cNvPr id="4" name="Oval 3"/>
            <p:cNvSpPr/>
            <p:nvPr/>
          </p:nvSpPr>
          <p:spPr>
            <a:xfrm>
              <a:off x="838200" y="4114800"/>
              <a:ext cx="27432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Isosceles Triangle 4"/>
            <p:cNvSpPr/>
            <p:nvPr/>
          </p:nvSpPr>
          <p:spPr>
            <a:xfrm rot="7466818" flipV="1">
              <a:off x="1488190" y="4399095"/>
              <a:ext cx="1470156" cy="2269383"/>
            </a:xfrm>
            <a:prstGeom prst="triangle">
              <a:avLst>
                <a:gd name="adj" fmla="val 100000"/>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7" name="Rectangle 6"/>
            <p:cNvSpPr/>
            <p:nvPr/>
          </p:nvSpPr>
          <p:spPr>
            <a:xfrm rot="2115479" flipV="1">
              <a:off x="2565054" y="6460988"/>
              <a:ext cx="291354" cy="2606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3352800" y="5936160"/>
              <a:ext cx="609600" cy="728386"/>
            </a:xfrm>
            <a:prstGeom prst="rect">
              <a:avLst/>
            </a:prstGeom>
            <a:noFill/>
          </p:spPr>
          <p:txBody>
            <a:bodyPr wrap="square" rtlCol="0">
              <a:spAutoFit/>
            </a:bodyPr>
            <a:lstStyle/>
            <a:p>
              <a:r>
                <a:rPr lang="en-US" sz="2800" dirty="0" smtClean="0"/>
                <a:t>1</a:t>
              </a:r>
              <a:endParaRPr lang="en-US" sz="2800" dirty="0"/>
            </a:p>
          </p:txBody>
        </p:sp>
        <p:sp>
          <p:nvSpPr>
            <p:cNvPr id="9" name="TextBox 8"/>
            <p:cNvSpPr txBox="1"/>
            <p:nvPr/>
          </p:nvSpPr>
          <p:spPr>
            <a:xfrm>
              <a:off x="1295400" y="5936160"/>
              <a:ext cx="609600" cy="728386"/>
            </a:xfrm>
            <a:prstGeom prst="rect">
              <a:avLst/>
            </a:prstGeom>
            <a:noFill/>
          </p:spPr>
          <p:txBody>
            <a:bodyPr wrap="square" rtlCol="0">
              <a:spAutoFit/>
            </a:bodyPr>
            <a:lstStyle/>
            <a:p>
              <a:r>
                <a:rPr lang="en-US" sz="2800" dirty="0"/>
                <a:t>2</a:t>
              </a:r>
            </a:p>
          </p:txBody>
        </p:sp>
      </p:grpSp>
      <p:sp>
        <p:nvSpPr>
          <p:cNvPr id="11" name="TextBox 10"/>
          <p:cNvSpPr txBox="1"/>
          <p:nvPr/>
        </p:nvSpPr>
        <p:spPr>
          <a:xfrm>
            <a:off x="2666189" y="1912084"/>
            <a:ext cx="3582211" cy="1938992"/>
          </a:xfrm>
          <a:prstGeom prst="rect">
            <a:avLst/>
          </a:prstGeom>
          <a:noFill/>
        </p:spPr>
        <p:txBody>
          <a:bodyPr wrap="square" rtlCol="0">
            <a:spAutoFit/>
          </a:bodyPr>
          <a:lstStyle/>
          <a:p>
            <a:r>
              <a:rPr lang="en-US" sz="2000" b="1" dirty="0" smtClean="0"/>
              <a:t>What’s your first step? Notice the words “right triangle?” Whenever you see them, think </a:t>
            </a:r>
            <a:r>
              <a:rPr lang="en-US" sz="2000" b="1" dirty="0" smtClean="0">
                <a:solidFill>
                  <a:schemeClr val="accent3">
                    <a:lumMod val="50000"/>
                  </a:schemeClr>
                </a:solidFill>
              </a:rPr>
              <a:t>Pythagorean Theorem</a:t>
            </a:r>
            <a:r>
              <a:rPr lang="en-US" sz="2000" b="1" dirty="0" smtClean="0"/>
              <a:t>.</a:t>
            </a:r>
          </a:p>
          <a:p>
            <a:endParaRPr lang="en-US" sz="2000" b="1" dirty="0"/>
          </a:p>
          <a:p>
            <a:r>
              <a:rPr lang="en-US" sz="2000" b="1" dirty="0" smtClean="0"/>
              <a:t>So... </a:t>
            </a:r>
            <a:endParaRPr lang="en-US" sz="2000" b="1" dirty="0"/>
          </a:p>
        </p:txBody>
      </p:sp>
      <p:grpSp>
        <p:nvGrpSpPr>
          <p:cNvPr id="20" name="Group 19"/>
          <p:cNvGrpSpPr/>
          <p:nvPr/>
        </p:nvGrpSpPr>
        <p:grpSpPr>
          <a:xfrm>
            <a:off x="3276600" y="3207603"/>
            <a:ext cx="3490118" cy="830997"/>
            <a:chOff x="3276600" y="4099560"/>
            <a:chExt cx="3490118" cy="830997"/>
          </a:xfrm>
        </p:grpSpPr>
        <p:sp>
          <p:nvSpPr>
            <p:cNvPr id="16" name="Rectangle 15"/>
            <p:cNvSpPr/>
            <p:nvPr/>
          </p:nvSpPr>
          <p:spPr>
            <a:xfrm>
              <a:off x="3733800" y="4099560"/>
              <a:ext cx="490840" cy="830997"/>
            </a:xfrm>
            <a:prstGeom prst="rect">
              <a:avLst/>
            </a:prstGeom>
          </p:spPr>
          <p:txBody>
            <a:bodyPr wrap="none">
              <a:spAutoFit/>
            </a:bodyPr>
            <a:lstStyle/>
            <a:p>
              <a:r>
                <a:rPr lang="en-US" sz="4800" b="1" dirty="0">
                  <a:solidFill>
                    <a:prstClr val="black"/>
                  </a:solidFill>
                </a:rPr>
                <a:t>√</a:t>
              </a:r>
              <a:endParaRPr lang="en-US" sz="2400" dirty="0"/>
            </a:p>
          </p:txBody>
        </p:sp>
        <p:grpSp>
          <p:nvGrpSpPr>
            <p:cNvPr id="19" name="Group 18"/>
            <p:cNvGrpSpPr/>
            <p:nvPr/>
          </p:nvGrpSpPr>
          <p:grpSpPr>
            <a:xfrm>
              <a:off x="3276600" y="4251960"/>
              <a:ext cx="3490118" cy="549056"/>
              <a:chOff x="3276600" y="4262140"/>
              <a:chExt cx="3490118" cy="549056"/>
            </a:xfrm>
          </p:grpSpPr>
          <p:sp>
            <p:nvSpPr>
              <p:cNvPr id="12" name="TextBox 11"/>
              <p:cNvSpPr txBox="1"/>
              <p:nvPr/>
            </p:nvSpPr>
            <p:spPr>
              <a:xfrm>
                <a:off x="5133299" y="4267200"/>
                <a:ext cx="1633419" cy="523220"/>
              </a:xfrm>
              <a:prstGeom prst="rect">
                <a:avLst/>
              </a:prstGeom>
              <a:noFill/>
            </p:spPr>
            <p:txBody>
              <a:bodyPr wrap="square" rtlCol="0">
                <a:spAutoFit/>
              </a:bodyPr>
              <a:lstStyle/>
              <a:p>
                <a:r>
                  <a:rPr lang="en-US" sz="2800" b="1" dirty="0" smtClean="0"/>
                  <a:t>=    5</a:t>
                </a:r>
                <a:endParaRPr lang="en-US" sz="2800" b="1" dirty="0"/>
              </a:p>
            </p:txBody>
          </p:sp>
          <p:cxnSp>
            <p:nvCxnSpPr>
              <p:cNvPr id="14" name="Straight Connector 13"/>
              <p:cNvCxnSpPr/>
              <p:nvPr/>
            </p:nvCxnSpPr>
            <p:spPr>
              <a:xfrm>
                <a:off x="4083029" y="4348177"/>
                <a:ext cx="1066800" cy="0"/>
              </a:xfrm>
              <a:prstGeom prst="line">
                <a:avLst/>
              </a:prstGeom>
            </p:spPr>
            <p:style>
              <a:lnRef idx="3">
                <a:schemeClr val="dk1"/>
              </a:lnRef>
              <a:fillRef idx="0">
                <a:schemeClr val="dk1"/>
              </a:fillRef>
              <a:effectRef idx="2">
                <a:schemeClr val="dk1"/>
              </a:effectRef>
              <a:fontRef idx="minor">
                <a:schemeClr val="tx1"/>
              </a:fontRef>
            </p:style>
          </p:cxnSp>
          <p:sp>
            <p:nvSpPr>
              <p:cNvPr id="17" name="Rectangle 16"/>
              <p:cNvSpPr/>
              <p:nvPr/>
            </p:nvSpPr>
            <p:spPr>
              <a:xfrm>
                <a:off x="3276600" y="4262140"/>
                <a:ext cx="678391" cy="523220"/>
              </a:xfrm>
              <a:prstGeom prst="rect">
                <a:avLst/>
              </a:prstGeom>
            </p:spPr>
            <p:txBody>
              <a:bodyPr wrap="none">
                <a:spAutoFit/>
              </a:bodyPr>
              <a:lstStyle/>
              <a:p>
                <a:r>
                  <a:rPr lang="en-US" sz="2800" b="1" dirty="0">
                    <a:solidFill>
                      <a:prstClr val="black"/>
                    </a:solidFill>
                  </a:rPr>
                  <a:t>c = </a:t>
                </a:r>
                <a:endParaRPr lang="en-US" dirty="0"/>
              </a:p>
            </p:txBody>
          </p:sp>
          <p:sp>
            <p:nvSpPr>
              <p:cNvPr id="18" name="Rectangle 17"/>
              <p:cNvSpPr/>
              <p:nvPr/>
            </p:nvSpPr>
            <p:spPr>
              <a:xfrm>
                <a:off x="4146006" y="4287976"/>
                <a:ext cx="973343" cy="523220"/>
              </a:xfrm>
              <a:prstGeom prst="rect">
                <a:avLst/>
              </a:prstGeom>
            </p:spPr>
            <p:txBody>
              <a:bodyPr wrap="none">
                <a:spAutoFit/>
              </a:bodyPr>
              <a:lstStyle/>
              <a:p>
                <a:r>
                  <a:rPr lang="en-US" sz="2800" b="1" dirty="0">
                    <a:solidFill>
                      <a:prstClr val="black"/>
                    </a:solidFill>
                  </a:rPr>
                  <a:t>2</a:t>
                </a:r>
                <a:r>
                  <a:rPr lang="en-US" sz="2800" b="1" baseline="30000" dirty="0">
                    <a:solidFill>
                      <a:prstClr val="black"/>
                    </a:solidFill>
                  </a:rPr>
                  <a:t>2</a:t>
                </a:r>
                <a:r>
                  <a:rPr lang="en-US" sz="2800" b="1" dirty="0">
                    <a:solidFill>
                      <a:prstClr val="black"/>
                    </a:solidFill>
                  </a:rPr>
                  <a:t>+1</a:t>
                </a:r>
                <a:r>
                  <a:rPr lang="en-US" sz="2800" b="1" baseline="30000" dirty="0">
                    <a:solidFill>
                      <a:prstClr val="black"/>
                    </a:solidFill>
                  </a:rPr>
                  <a:t>2</a:t>
                </a:r>
                <a:endParaRPr lang="en-US" dirty="0"/>
              </a:p>
            </p:txBody>
          </p:sp>
        </p:grpSp>
      </p:grpSp>
      <p:grpSp>
        <p:nvGrpSpPr>
          <p:cNvPr id="21" name="Group 20"/>
          <p:cNvGrpSpPr/>
          <p:nvPr/>
        </p:nvGrpSpPr>
        <p:grpSpPr>
          <a:xfrm>
            <a:off x="4670812" y="4215171"/>
            <a:ext cx="1882388" cy="1778938"/>
            <a:chOff x="838200" y="4114800"/>
            <a:chExt cx="3124200" cy="2819400"/>
          </a:xfrm>
        </p:grpSpPr>
        <p:sp>
          <p:nvSpPr>
            <p:cNvPr id="22" name="Oval 21"/>
            <p:cNvSpPr/>
            <p:nvPr/>
          </p:nvSpPr>
          <p:spPr>
            <a:xfrm>
              <a:off x="838200" y="4114800"/>
              <a:ext cx="2743200" cy="2819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Isosceles Triangle 22"/>
            <p:cNvSpPr/>
            <p:nvPr/>
          </p:nvSpPr>
          <p:spPr>
            <a:xfrm rot="7466818" flipV="1">
              <a:off x="1488190" y="4399095"/>
              <a:ext cx="1470156" cy="2269383"/>
            </a:xfrm>
            <a:prstGeom prst="triangle">
              <a:avLst>
                <a:gd name="adj" fmla="val 100000"/>
              </a:avLst>
            </a:prstGeom>
            <a:ln w="76200"/>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4" name="Rectangle 23"/>
            <p:cNvSpPr/>
            <p:nvPr/>
          </p:nvSpPr>
          <p:spPr>
            <a:xfrm rot="2115479" flipV="1">
              <a:off x="2565054" y="6460988"/>
              <a:ext cx="291354" cy="2606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5" name="TextBox 24"/>
            <p:cNvSpPr txBox="1"/>
            <p:nvPr/>
          </p:nvSpPr>
          <p:spPr>
            <a:xfrm>
              <a:off x="3352800" y="5936160"/>
              <a:ext cx="609600" cy="728386"/>
            </a:xfrm>
            <a:prstGeom prst="rect">
              <a:avLst/>
            </a:prstGeom>
            <a:noFill/>
          </p:spPr>
          <p:txBody>
            <a:bodyPr wrap="square" rtlCol="0">
              <a:spAutoFit/>
            </a:bodyPr>
            <a:lstStyle/>
            <a:p>
              <a:r>
                <a:rPr lang="en-US" sz="2800" dirty="0" smtClean="0"/>
                <a:t>1</a:t>
              </a:r>
              <a:endParaRPr lang="en-US" sz="2800" dirty="0"/>
            </a:p>
          </p:txBody>
        </p:sp>
        <p:sp>
          <p:nvSpPr>
            <p:cNvPr id="26" name="TextBox 25"/>
            <p:cNvSpPr txBox="1"/>
            <p:nvPr/>
          </p:nvSpPr>
          <p:spPr>
            <a:xfrm>
              <a:off x="1295400" y="5936160"/>
              <a:ext cx="609600" cy="728386"/>
            </a:xfrm>
            <a:prstGeom prst="rect">
              <a:avLst/>
            </a:prstGeom>
            <a:noFill/>
          </p:spPr>
          <p:txBody>
            <a:bodyPr wrap="square" rtlCol="0">
              <a:spAutoFit/>
            </a:bodyPr>
            <a:lstStyle/>
            <a:p>
              <a:r>
                <a:rPr lang="en-US" sz="2800" dirty="0"/>
                <a:t>2</a:t>
              </a:r>
            </a:p>
          </p:txBody>
        </p:sp>
        <p:sp>
          <p:nvSpPr>
            <p:cNvPr id="27" name="TextBox 26"/>
            <p:cNvSpPr txBox="1"/>
            <p:nvPr/>
          </p:nvSpPr>
          <p:spPr>
            <a:xfrm>
              <a:off x="1918468" y="4796113"/>
              <a:ext cx="609600" cy="728386"/>
            </a:xfrm>
            <a:prstGeom prst="rect">
              <a:avLst/>
            </a:prstGeom>
            <a:noFill/>
          </p:spPr>
          <p:txBody>
            <a:bodyPr wrap="square" rtlCol="0">
              <a:spAutoFit/>
            </a:bodyPr>
            <a:lstStyle/>
            <a:p>
              <a:r>
                <a:rPr lang="en-US" sz="2800" dirty="0" smtClean="0"/>
                <a:t>5</a:t>
              </a:r>
              <a:endParaRPr lang="en-US" sz="2800" dirty="0"/>
            </a:p>
          </p:txBody>
        </p:sp>
      </p:gr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61069" y="3051719"/>
            <a:ext cx="1036637"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1" name="Straight Connector 30"/>
          <p:cNvCxnSpPr/>
          <p:nvPr/>
        </p:nvCxnSpPr>
        <p:spPr>
          <a:xfrm>
            <a:off x="5669280" y="3429000"/>
            <a:ext cx="280728" cy="0"/>
          </a:xfrm>
          <a:prstGeom prst="line">
            <a:avLst/>
          </a:prstGeom>
        </p:spPr>
        <p:style>
          <a:lnRef idx="3">
            <a:schemeClr val="dk1"/>
          </a:lnRef>
          <a:fillRef idx="0">
            <a:schemeClr val="dk1"/>
          </a:fillRef>
          <a:effectRef idx="2">
            <a:schemeClr val="dk1"/>
          </a:effectRef>
          <a:fontRef idx="minor">
            <a:schemeClr val="tx1"/>
          </a:fontRef>
        </p:style>
      </p:cxnSp>
      <p:grpSp>
        <p:nvGrpSpPr>
          <p:cNvPr id="1028" name="Group 1027"/>
          <p:cNvGrpSpPr/>
          <p:nvPr/>
        </p:nvGrpSpPr>
        <p:grpSpPr>
          <a:xfrm>
            <a:off x="4846320" y="4389755"/>
            <a:ext cx="884934" cy="1123907"/>
            <a:chOff x="5213469" y="4587875"/>
            <a:chExt cx="1036637" cy="1279525"/>
          </a:xfrm>
        </p:grpSpPr>
        <p:pic>
          <p:nvPicPr>
            <p:cNvPr id="3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13469" y="4587875"/>
              <a:ext cx="1036637"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7" name="Straight Connector 36"/>
            <p:cNvCxnSpPr/>
            <p:nvPr/>
          </p:nvCxnSpPr>
          <p:spPr>
            <a:xfrm>
              <a:off x="5821680" y="4953000"/>
              <a:ext cx="280728" cy="0"/>
            </a:xfrm>
            <a:prstGeom prst="line">
              <a:avLst/>
            </a:prstGeom>
          </p:spPr>
          <p:style>
            <a:lnRef idx="3">
              <a:schemeClr val="dk1"/>
            </a:lnRef>
            <a:fillRef idx="0">
              <a:schemeClr val="dk1"/>
            </a:fillRef>
            <a:effectRef idx="2">
              <a:schemeClr val="dk1"/>
            </a:effectRef>
            <a:fontRef idx="minor">
              <a:schemeClr val="tx1"/>
            </a:fontRef>
          </p:style>
        </p:cxnSp>
      </p:grpSp>
      <p:sp>
        <p:nvSpPr>
          <p:cNvPr id="39" name="TextBox 38"/>
          <p:cNvSpPr txBox="1"/>
          <p:nvPr/>
        </p:nvSpPr>
        <p:spPr>
          <a:xfrm>
            <a:off x="106680" y="4114800"/>
            <a:ext cx="4457294" cy="5016758"/>
          </a:xfrm>
          <a:prstGeom prst="rect">
            <a:avLst/>
          </a:prstGeom>
          <a:noFill/>
        </p:spPr>
        <p:txBody>
          <a:bodyPr wrap="square" rtlCol="0">
            <a:spAutoFit/>
          </a:bodyPr>
          <a:lstStyle/>
          <a:p>
            <a:r>
              <a:rPr lang="en-US" sz="2000" b="1" dirty="0" smtClean="0"/>
              <a:t>Also, there’s a right angle involved… Right angles are always special. Here, the right angle is intercepting the circle to make the arc highlighted in green. The right angle is the </a:t>
            </a:r>
            <a:r>
              <a:rPr lang="en-US" sz="2000" b="1" dirty="0" smtClean="0">
                <a:solidFill>
                  <a:schemeClr val="accent5">
                    <a:lumMod val="75000"/>
                  </a:schemeClr>
                </a:solidFill>
              </a:rPr>
              <a:t>inscribed angle </a:t>
            </a:r>
            <a:r>
              <a:rPr lang="en-US" sz="2000" b="1" dirty="0" smtClean="0"/>
              <a:t>(an angle that starts at one point in the circle and intercepts at another two points in the circle… See what I mean? Here’s a super important rule: For all inscribed angles, the inscribed angle is ½ the measure of the intercepted arc. So 90° is ½ of 180°… So what divides a triangle in half? </a:t>
            </a:r>
          </a:p>
          <a:p>
            <a:r>
              <a:rPr lang="en-US" sz="2000" b="1" dirty="0" smtClean="0"/>
              <a:t>The diameter.</a:t>
            </a:r>
          </a:p>
          <a:p>
            <a:r>
              <a:rPr lang="en-US" sz="2000" b="1" dirty="0" smtClean="0"/>
              <a:t>From here… use the area formula… just remember to cut the diameter in half!!</a:t>
            </a:r>
            <a:endParaRPr lang="en-US" sz="2000" b="1" dirty="0"/>
          </a:p>
        </p:txBody>
      </p:sp>
      <p:sp>
        <p:nvSpPr>
          <p:cNvPr id="1029" name="Arc 1028"/>
          <p:cNvSpPr/>
          <p:nvPr/>
        </p:nvSpPr>
        <p:spPr>
          <a:xfrm>
            <a:off x="4631460" y="4191001"/>
            <a:ext cx="1652828" cy="1800168"/>
          </a:xfrm>
          <a:prstGeom prst="arc">
            <a:avLst>
              <a:gd name="adj1" fmla="val 10749481"/>
              <a:gd name="adj2" fmla="val 21532711"/>
            </a:avLst>
          </a:prstGeom>
          <a:ln w="76200"/>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dirty="0"/>
          </a:p>
        </p:txBody>
      </p:sp>
      <p:pic>
        <p:nvPicPr>
          <p:cNvPr id="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83163" y="6035675"/>
            <a:ext cx="1036637" cy="1279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5" name="Straight Connector 44"/>
          <p:cNvCxnSpPr/>
          <p:nvPr/>
        </p:nvCxnSpPr>
        <p:spPr>
          <a:xfrm>
            <a:off x="5591374" y="6412956"/>
            <a:ext cx="280728" cy="0"/>
          </a:xfrm>
          <a:prstGeom prst="line">
            <a:avLst/>
          </a:prstGeom>
        </p:spPr>
        <p:style>
          <a:lnRef idx="3">
            <a:schemeClr val="dk1"/>
          </a:lnRef>
          <a:fillRef idx="0">
            <a:schemeClr val="dk1"/>
          </a:fillRef>
          <a:effectRef idx="2">
            <a:schemeClr val="dk1"/>
          </a:effectRef>
          <a:fontRef idx="minor">
            <a:schemeClr val="tx1"/>
          </a:fontRef>
        </p:style>
      </p:cxnSp>
      <p:sp>
        <p:nvSpPr>
          <p:cNvPr id="1030" name="TextBox 1029"/>
          <p:cNvSpPr txBox="1"/>
          <p:nvPr/>
        </p:nvSpPr>
        <p:spPr>
          <a:xfrm>
            <a:off x="5562600" y="6339840"/>
            <a:ext cx="428426" cy="523220"/>
          </a:xfrm>
          <a:prstGeom prst="rect">
            <a:avLst/>
          </a:prstGeom>
          <a:noFill/>
        </p:spPr>
        <p:txBody>
          <a:bodyPr wrap="square" rtlCol="0">
            <a:spAutoFit/>
          </a:bodyPr>
          <a:lstStyle/>
          <a:p>
            <a:r>
              <a:rPr lang="en-US" sz="2800" b="1" dirty="0" smtClean="0"/>
              <a:t>5</a:t>
            </a:r>
            <a:endParaRPr lang="en-US" sz="2800" b="1" dirty="0"/>
          </a:p>
        </p:txBody>
      </p:sp>
      <p:cxnSp>
        <p:nvCxnSpPr>
          <p:cNvPr id="1032" name="Straight Connector 1031"/>
          <p:cNvCxnSpPr/>
          <p:nvPr/>
        </p:nvCxnSpPr>
        <p:spPr>
          <a:xfrm>
            <a:off x="5365524" y="6842760"/>
            <a:ext cx="584484" cy="0"/>
          </a:xfrm>
          <a:prstGeom prst="line">
            <a:avLst/>
          </a:prstGeom>
        </p:spPr>
        <p:style>
          <a:lnRef idx="3">
            <a:schemeClr val="dk1"/>
          </a:lnRef>
          <a:fillRef idx="0">
            <a:schemeClr val="dk1"/>
          </a:fillRef>
          <a:effectRef idx="2">
            <a:schemeClr val="dk1"/>
          </a:effectRef>
          <a:fontRef idx="minor">
            <a:schemeClr val="tx1"/>
          </a:fontRef>
        </p:style>
      </p:cxnSp>
      <p:sp>
        <p:nvSpPr>
          <p:cNvPr id="49" name="TextBox 48"/>
          <p:cNvSpPr txBox="1"/>
          <p:nvPr/>
        </p:nvSpPr>
        <p:spPr>
          <a:xfrm>
            <a:off x="5210374" y="8092440"/>
            <a:ext cx="428426" cy="523220"/>
          </a:xfrm>
          <a:prstGeom prst="rect">
            <a:avLst/>
          </a:prstGeom>
          <a:noFill/>
        </p:spPr>
        <p:txBody>
          <a:bodyPr wrap="square" rtlCol="0">
            <a:spAutoFit/>
          </a:bodyPr>
          <a:lstStyle/>
          <a:p>
            <a:r>
              <a:rPr lang="en-US" sz="2800" b="1" dirty="0" smtClean="0"/>
              <a:t>4</a:t>
            </a:r>
            <a:endParaRPr lang="en-US" sz="2800" b="1" dirty="0"/>
          </a:p>
        </p:txBody>
      </p:sp>
      <p:sp>
        <p:nvSpPr>
          <p:cNvPr id="50" name="TextBox 49"/>
          <p:cNvSpPr txBox="1"/>
          <p:nvPr/>
        </p:nvSpPr>
        <p:spPr>
          <a:xfrm>
            <a:off x="5029200" y="6248400"/>
            <a:ext cx="428426" cy="1015663"/>
          </a:xfrm>
          <a:prstGeom prst="rect">
            <a:avLst/>
          </a:prstGeom>
          <a:noFill/>
        </p:spPr>
        <p:txBody>
          <a:bodyPr wrap="square" rtlCol="0">
            <a:spAutoFit/>
          </a:bodyPr>
          <a:lstStyle/>
          <a:p>
            <a:r>
              <a:rPr lang="en-US" sz="6000" b="1" dirty="0" smtClean="0"/>
              <a:t>(</a:t>
            </a:r>
            <a:endParaRPr lang="en-US" sz="6000" b="1" dirty="0"/>
          </a:p>
        </p:txBody>
      </p:sp>
      <p:sp>
        <p:nvSpPr>
          <p:cNvPr id="51" name="TextBox 50"/>
          <p:cNvSpPr txBox="1"/>
          <p:nvPr/>
        </p:nvSpPr>
        <p:spPr>
          <a:xfrm flipH="1" flipV="1">
            <a:off x="5819974" y="6375737"/>
            <a:ext cx="428426" cy="1015663"/>
          </a:xfrm>
          <a:prstGeom prst="rect">
            <a:avLst/>
          </a:prstGeom>
          <a:noFill/>
        </p:spPr>
        <p:txBody>
          <a:bodyPr wrap="square" rtlCol="0">
            <a:spAutoFit/>
          </a:bodyPr>
          <a:lstStyle/>
          <a:p>
            <a:r>
              <a:rPr lang="en-US" sz="6000" b="1" dirty="0" smtClean="0"/>
              <a:t>(</a:t>
            </a:r>
            <a:endParaRPr lang="en-US" sz="6000" b="1" dirty="0"/>
          </a:p>
        </p:txBody>
      </p:sp>
      <p:sp>
        <p:nvSpPr>
          <p:cNvPr id="52" name="TextBox 51"/>
          <p:cNvSpPr txBox="1"/>
          <p:nvPr/>
        </p:nvSpPr>
        <p:spPr>
          <a:xfrm>
            <a:off x="6019800" y="6320135"/>
            <a:ext cx="428426" cy="461665"/>
          </a:xfrm>
          <a:prstGeom prst="rect">
            <a:avLst/>
          </a:prstGeom>
          <a:noFill/>
        </p:spPr>
        <p:txBody>
          <a:bodyPr wrap="square" rtlCol="0">
            <a:spAutoFit/>
          </a:bodyPr>
          <a:lstStyle/>
          <a:p>
            <a:r>
              <a:rPr lang="en-US" sz="2400" b="1" dirty="0"/>
              <a:t>2</a:t>
            </a:r>
          </a:p>
        </p:txBody>
      </p:sp>
      <p:sp>
        <p:nvSpPr>
          <p:cNvPr id="1033" name="TextBox 1032"/>
          <p:cNvSpPr txBox="1"/>
          <p:nvPr/>
        </p:nvSpPr>
        <p:spPr>
          <a:xfrm>
            <a:off x="4787172" y="6477000"/>
            <a:ext cx="470628" cy="584775"/>
          </a:xfrm>
          <a:prstGeom prst="rect">
            <a:avLst/>
          </a:prstGeom>
          <a:noFill/>
        </p:spPr>
        <p:txBody>
          <a:bodyPr wrap="square" rtlCol="0">
            <a:spAutoFit/>
          </a:bodyPr>
          <a:lstStyle/>
          <a:p>
            <a:r>
              <a:rPr lang="el-GR" sz="3200" b="1" dirty="0" smtClean="0"/>
              <a:t>π</a:t>
            </a:r>
            <a:endParaRPr lang="en-US" sz="3200" b="1" dirty="0"/>
          </a:p>
        </p:txBody>
      </p:sp>
      <p:sp>
        <p:nvSpPr>
          <p:cNvPr id="54" name="TextBox 53"/>
          <p:cNvSpPr txBox="1"/>
          <p:nvPr/>
        </p:nvSpPr>
        <p:spPr>
          <a:xfrm>
            <a:off x="4742146" y="7873425"/>
            <a:ext cx="1811054" cy="584775"/>
          </a:xfrm>
          <a:prstGeom prst="rect">
            <a:avLst/>
          </a:prstGeom>
          <a:noFill/>
        </p:spPr>
        <p:txBody>
          <a:bodyPr wrap="square" rtlCol="0">
            <a:spAutoFit/>
          </a:bodyPr>
          <a:lstStyle/>
          <a:p>
            <a:r>
              <a:rPr lang="en-US" sz="3200" b="1" dirty="0"/>
              <a:t> =</a:t>
            </a:r>
            <a:r>
              <a:rPr lang="en-US" sz="3200" b="1" dirty="0" smtClean="0"/>
              <a:t>      </a:t>
            </a:r>
            <a:r>
              <a:rPr lang="el-GR" sz="3200" b="1" dirty="0" smtClean="0"/>
              <a:t>π</a:t>
            </a:r>
            <a:endParaRPr lang="en-US" sz="3200" b="1" dirty="0"/>
          </a:p>
        </p:txBody>
      </p:sp>
      <p:sp>
        <p:nvSpPr>
          <p:cNvPr id="55" name="TextBox 54"/>
          <p:cNvSpPr txBox="1"/>
          <p:nvPr/>
        </p:nvSpPr>
        <p:spPr>
          <a:xfrm>
            <a:off x="5210374" y="7706380"/>
            <a:ext cx="428426" cy="523220"/>
          </a:xfrm>
          <a:prstGeom prst="rect">
            <a:avLst/>
          </a:prstGeom>
          <a:noFill/>
        </p:spPr>
        <p:txBody>
          <a:bodyPr wrap="square" rtlCol="0">
            <a:spAutoFit/>
          </a:bodyPr>
          <a:lstStyle/>
          <a:p>
            <a:r>
              <a:rPr lang="en-US" sz="2800" b="1" dirty="0" smtClean="0"/>
              <a:t>5</a:t>
            </a:r>
            <a:endParaRPr lang="en-US" sz="2800" b="1" dirty="0"/>
          </a:p>
        </p:txBody>
      </p:sp>
      <p:cxnSp>
        <p:nvCxnSpPr>
          <p:cNvPr id="56" name="Straight Connector 55"/>
          <p:cNvCxnSpPr/>
          <p:nvPr/>
        </p:nvCxnSpPr>
        <p:spPr>
          <a:xfrm>
            <a:off x="5243067" y="8138160"/>
            <a:ext cx="316383" cy="0"/>
          </a:xfrm>
          <a:prstGeom prst="line">
            <a:avLst/>
          </a:prstGeom>
        </p:spPr>
        <p:style>
          <a:lnRef idx="3">
            <a:schemeClr val="dk1"/>
          </a:lnRef>
          <a:fillRef idx="0">
            <a:schemeClr val="dk1"/>
          </a:fillRef>
          <a:effectRef idx="2">
            <a:schemeClr val="dk1"/>
          </a:effectRef>
          <a:fontRef idx="minor">
            <a:schemeClr val="tx1"/>
          </a:fontRef>
        </p:style>
      </p:cxnSp>
      <p:sp>
        <p:nvSpPr>
          <p:cNvPr id="1036" name="Rectangle 1035"/>
          <p:cNvSpPr/>
          <p:nvPr/>
        </p:nvSpPr>
        <p:spPr>
          <a:xfrm>
            <a:off x="5180309" y="7706380"/>
            <a:ext cx="810717" cy="909280"/>
          </a:xfrm>
          <a:prstGeom prst="rect">
            <a:avLst/>
          </a:prstGeom>
          <a:noFill/>
          <a:ln w="38100"/>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60" name="TextBox 59"/>
          <p:cNvSpPr txBox="1"/>
          <p:nvPr/>
        </p:nvSpPr>
        <p:spPr>
          <a:xfrm>
            <a:off x="5486400" y="6781800"/>
            <a:ext cx="428426" cy="523220"/>
          </a:xfrm>
          <a:prstGeom prst="rect">
            <a:avLst/>
          </a:prstGeom>
          <a:noFill/>
        </p:spPr>
        <p:txBody>
          <a:bodyPr wrap="square" rtlCol="0">
            <a:spAutoFit/>
          </a:bodyPr>
          <a:lstStyle/>
          <a:p>
            <a:r>
              <a:rPr lang="en-US" sz="2800" b="1" dirty="0"/>
              <a:t>2</a:t>
            </a:r>
          </a:p>
        </p:txBody>
      </p:sp>
    </p:spTree>
    <p:extLst>
      <p:ext uri="{BB962C8B-B14F-4D97-AF65-F5344CB8AC3E}">
        <p14:creationId xmlns:p14="http://schemas.microsoft.com/office/powerpoint/2010/main" val="37278646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2"/>
            </a:pPr>
            <a:r>
              <a:rPr lang="en-US" sz="2400" dirty="0"/>
              <a:t>The first 3 terms of a geometric sequence are </a:t>
            </a:r>
            <a:r>
              <a:rPr lang="en-US" sz="2400" dirty="0" smtClean="0"/>
              <a:t>x, 3x+1, </a:t>
            </a:r>
            <a:r>
              <a:rPr lang="en-US" sz="2400" dirty="0"/>
              <a:t>and 6x + 2. Find the 4</a:t>
            </a:r>
            <a:r>
              <a:rPr lang="en-US" sz="2400" baseline="30000" dirty="0"/>
              <a:t>th</a:t>
            </a:r>
            <a:r>
              <a:rPr lang="en-US" sz="2400" dirty="0"/>
              <a:t> term. </a:t>
            </a:r>
          </a:p>
          <a:p>
            <a:pPr marL="514350" indent="-514350">
              <a:buFont typeface="+mj-lt"/>
              <a:buAutoNum type="arabicPeriod" startAt="2"/>
            </a:pPr>
            <a:endParaRPr lang="en-US" sz="2400" dirty="0"/>
          </a:p>
          <a:p>
            <a:pPr marL="514350" indent="-514350">
              <a:buFont typeface="+mj-lt"/>
              <a:buAutoNum type="arabicPeriod" startAt="2"/>
            </a:pPr>
            <a:endParaRPr lang="en-US" dirty="0"/>
          </a:p>
        </p:txBody>
      </p:sp>
      <p:sp>
        <p:nvSpPr>
          <p:cNvPr id="15" name="Rectangle 14"/>
          <p:cNvSpPr/>
          <p:nvPr/>
        </p:nvSpPr>
        <p:spPr>
          <a:xfrm>
            <a:off x="609600" y="4038600"/>
            <a:ext cx="920445" cy="461665"/>
          </a:xfrm>
          <a:prstGeom prst="rect">
            <a:avLst/>
          </a:prstGeom>
        </p:spPr>
        <p:txBody>
          <a:bodyPr wrap="none">
            <a:spAutoFit/>
          </a:bodyPr>
          <a:lstStyle/>
          <a:p>
            <a:r>
              <a:rPr lang="en-US" sz="2400" dirty="0">
                <a:solidFill>
                  <a:prstClr val="black"/>
                </a:solidFill>
              </a:rPr>
              <a:t>6x + 2</a:t>
            </a:r>
            <a:endParaRPr lang="en-US" dirty="0"/>
          </a:p>
        </p:txBody>
      </p:sp>
      <p:sp>
        <p:nvSpPr>
          <p:cNvPr id="28" name="TextBox 27"/>
          <p:cNvSpPr txBox="1"/>
          <p:nvPr/>
        </p:nvSpPr>
        <p:spPr>
          <a:xfrm>
            <a:off x="259080" y="1579602"/>
            <a:ext cx="6324600" cy="2139047"/>
          </a:xfrm>
          <a:prstGeom prst="rect">
            <a:avLst/>
          </a:prstGeom>
          <a:noFill/>
        </p:spPr>
        <p:txBody>
          <a:bodyPr wrap="square" rtlCol="0">
            <a:spAutoFit/>
          </a:bodyPr>
          <a:lstStyle/>
          <a:p>
            <a:r>
              <a:rPr lang="en-US" sz="1900" b="1" dirty="0" smtClean="0"/>
              <a:t>Here’s an example of a geometric sequence: 3, 12, 48, 192 … </a:t>
            </a:r>
          </a:p>
          <a:p>
            <a:r>
              <a:rPr lang="en-US" sz="1900" b="1" dirty="0" smtClean="0"/>
              <a:t>What’s the pattern? You’re multiplying by 4. In a geometric sequence, this number is called the common ratio.  So… in this problem we have the first 3 terms… kind of. How do we find out what they are? Use the common ratio as a starting point! 192/48 = 4 and 48/12 = 4 You can apply the same reasoning to our problem </a:t>
            </a:r>
            <a:r>
              <a:rPr lang="en-US" sz="1900" b="1" dirty="0" smtClean="0">
                <a:sym typeface="Wingdings" pitchFamily="2" charset="2"/>
              </a:rPr>
              <a:t></a:t>
            </a:r>
            <a:endParaRPr lang="en-US" sz="1900" b="1" dirty="0"/>
          </a:p>
        </p:txBody>
      </p:sp>
      <p:sp>
        <p:nvSpPr>
          <p:cNvPr id="29" name="Rectangle 28"/>
          <p:cNvSpPr/>
          <p:nvPr/>
        </p:nvSpPr>
        <p:spPr>
          <a:xfrm>
            <a:off x="594360" y="4500265"/>
            <a:ext cx="920445" cy="461665"/>
          </a:xfrm>
          <a:prstGeom prst="rect">
            <a:avLst/>
          </a:prstGeom>
        </p:spPr>
        <p:txBody>
          <a:bodyPr wrap="none">
            <a:spAutoFit/>
          </a:bodyPr>
          <a:lstStyle/>
          <a:p>
            <a:r>
              <a:rPr lang="en-US" sz="2400" dirty="0">
                <a:solidFill>
                  <a:prstClr val="black"/>
                </a:solidFill>
              </a:rPr>
              <a:t>3x + 1</a:t>
            </a:r>
            <a:endParaRPr lang="en-US" dirty="0"/>
          </a:p>
        </p:txBody>
      </p:sp>
      <p:cxnSp>
        <p:nvCxnSpPr>
          <p:cNvPr id="32" name="Straight Connector 31"/>
          <p:cNvCxnSpPr/>
          <p:nvPr/>
        </p:nvCxnSpPr>
        <p:spPr>
          <a:xfrm>
            <a:off x="594360" y="4500265"/>
            <a:ext cx="935685" cy="0"/>
          </a:xfrm>
          <a:prstGeom prst="line">
            <a:avLst/>
          </a:prstGeom>
        </p:spPr>
        <p:style>
          <a:lnRef idx="1">
            <a:schemeClr val="dk1"/>
          </a:lnRef>
          <a:fillRef idx="0">
            <a:schemeClr val="dk1"/>
          </a:fillRef>
          <a:effectRef idx="0">
            <a:schemeClr val="dk1"/>
          </a:effectRef>
          <a:fontRef idx="minor">
            <a:schemeClr val="tx1"/>
          </a:fontRef>
        </p:style>
      </p:cxnSp>
      <p:sp>
        <p:nvSpPr>
          <p:cNvPr id="53" name="Rectangle 52"/>
          <p:cNvSpPr/>
          <p:nvPr/>
        </p:nvSpPr>
        <p:spPr>
          <a:xfrm>
            <a:off x="1898955" y="4038600"/>
            <a:ext cx="920445" cy="461665"/>
          </a:xfrm>
          <a:prstGeom prst="rect">
            <a:avLst/>
          </a:prstGeom>
        </p:spPr>
        <p:txBody>
          <a:bodyPr wrap="none">
            <a:spAutoFit/>
          </a:bodyPr>
          <a:lstStyle/>
          <a:p>
            <a:r>
              <a:rPr lang="en-US" sz="2400" dirty="0">
                <a:solidFill>
                  <a:prstClr val="black"/>
                </a:solidFill>
              </a:rPr>
              <a:t>3x + 1</a:t>
            </a:r>
            <a:endParaRPr lang="en-US" dirty="0"/>
          </a:p>
        </p:txBody>
      </p:sp>
      <p:sp>
        <p:nvSpPr>
          <p:cNvPr id="33" name="Rectangle 32"/>
          <p:cNvSpPr/>
          <p:nvPr/>
        </p:nvSpPr>
        <p:spPr>
          <a:xfrm>
            <a:off x="2196884" y="4491335"/>
            <a:ext cx="317716" cy="461665"/>
          </a:xfrm>
          <a:prstGeom prst="rect">
            <a:avLst/>
          </a:prstGeom>
        </p:spPr>
        <p:txBody>
          <a:bodyPr wrap="none">
            <a:spAutoFit/>
          </a:bodyPr>
          <a:lstStyle/>
          <a:p>
            <a:r>
              <a:rPr lang="en-US" sz="2400" dirty="0">
                <a:solidFill>
                  <a:prstClr val="black"/>
                </a:solidFill>
              </a:rPr>
              <a:t>x</a:t>
            </a:r>
            <a:endParaRPr lang="en-US" dirty="0"/>
          </a:p>
        </p:txBody>
      </p:sp>
      <p:cxnSp>
        <p:nvCxnSpPr>
          <p:cNvPr id="57" name="Straight Connector 56"/>
          <p:cNvCxnSpPr/>
          <p:nvPr/>
        </p:nvCxnSpPr>
        <p:spPr>
          <a:xfrm>
            <a:off x="1883715" y="4495800"/>
            <a:ext cx="935685" cy="0"/>
          </a:xfrm>
          <a:prstGeom prst="line">
            <a:avLst/>
          </a:prstGeom>
        </p:spPr>
        <p:style>
          <a:lnRef idx="1">
            <a:schemeClr val="dk1"/>
          </a:lnRef>
          <a:fillRef idx="0">
            <a:schemeClr val="dk1"/>
          </a:fillRef>
          <a:effectRef idx="0">
            <a:schemeClr val="dk1"/>
          </a:effectRef>
          <a:fontRef idx="minor">
            <a:schemeClr val="tx1"/>
          </a:fontRef>
        </p:style>
      </p:cxnSp>
      <p:sp>
        <p:nvSpPr>
          <p:cNvPr id="58" name="Rectangle 57"/>
          <p:cNvSpPr/>
          <p:nvPr/>
        </p:nvSpPr>
        <p:spPr>
          <a:xfrm>
            <a:off x="1539240" y="4236720"/>
            <a:ext cx="338554" cy="461665"/>
          </a:xfrm>
          <a:prstGeom prst="rect">
            <a:avLst/>
          </a:prstGeom>
        </p:spPr>
        <p:txBody>
          <a:bodyPr wrap="none">
            <a:spAutoFit/>
          </a:bodyPr>
          <a:lstStyle/>
          <a:p>
            <a:r>
              <a:rPr lang="en-US" sz="2400" dirty="0" smtClean="0">
                <a:solidFill>
                  <a:prstClr val="black"/>
                </a:solidFill>
              </a:rPr>
              <a:t>=</a:t>
            </a:r>
            <a:endParaRPr lang="en-US" dirty="0"/>
          </a:p>
        </p:txBody>
      </p:sp>
      <p:sp>
        <p:nvSpPr>
          <p:cNvPr id="34" name="TextBox 33"/>
          <p:cNvSpPr txBox="1"/>
          <p:nvPr/>
        </p:nvSpPr>
        <p:spPr>
          <a:xfrm>
            <a:off x="3031615" y="3856672"/>
            <a:ext cx="3552065" cy="1477328"/>
          </a:xfrm>
          <a:prstGeom prst="rect">
            <a:avLst/>
          </a:prstGeom>
          <a:noFill/>
        </p:spPr>
        <p:txBody>
          <a:bodyPr wrap="square" rtlCol="0">
            <a:spAutoFit/>
          </a:bodyPr>
          <a:lstStyle/>
          <a:p>
            <a:r>
              <a:rPr lang="en-US" b="1" dirty="0" smtClean="0"/>
              <a:t>Do you see how we got this proportion? If yes, then solve for x. If not, try making some geometric sequences of your own and divide adjacent numbers.</a:t>
            </a:r>
            <a:endParaRPr lang="en-US" b="1" dirty="0"/>
          </a:p>
        </p:txBody>
      </p:sp>
      <p:sp>
        <p:nvSpPr>
          <p:cNvPr id="59" name="Rectangle 58"/>
          <p:cNvSpPr/>
          <p:nvPr/>
        </p:nvSpPr>
        <p:spPr>
          <a:xfrm>
            <a:off x="556257" y="5329535"/>
            <a:ext cx="2475358" cy="461665"/>
          </a:xfrm>
          <a:prstGeom prst="rect">
            <a:avLst/>
          </a:prstGeom>
        </p:spPr>
        <p:txBody>
          <a:bodyPr wrap="none">
            <a:spAutoFit/>
          </a:bodyPr>
          <a:lstStyle/>
          <a:p>
            <a:r>
              <a:rPr lang="en-US" sz="2400" dirty="0" smtClean="0">
                <a:solidFill>
                  <a:prstClr val="black"/>
                </a:solidFill>
              </a:rPr>
              <a:t>(3x </a:t>
            </a:r>
            <a:r>
              <a:rPr lang="en-US" sz="2400" dirty="0">
                <a:solidFill>
                  <a:prstClr val="black"/>
                </a:solidFill>
              </a:rPr>
              <a:t>+ </a:t>
            </a:r>
            <a:r>
              <a:rPr lang="en-US" sz="2400" dirty="0" smtClean="0">
                <a:solidFill>
                  <a:prstClr val="black"/>
                </a:solidFill>
              </a:rPr>
              <a:t>1)</a:t>
            </a:r>
            <a:r>
              <a:rPr lang="en-US" sz="2400" baseline="30000" dirty="0" smtClean="0">
                <a:solidFill>
                  <a:prstClr val="black"/>
                </a:solidFill>
              </a:rPr>
              <a:t>2</a:t>
            </a:r>
            <a:r>
              <a:rPr lang="en-US" sz="2400" dirty="0" smtClean="0">
                <a:solidFill>
                  <a:prstClr val="black"/>
                </a:solidFill>
              </a:rPr>
              <a:t> = 6x</a:t>
            </a:r>
            <a:r>
              <a:rPr lang="en-US" sz="2400" baseline="30000" dirty="0" smtClean="0">
                <a:solidFill>
                  <a:prstClr val="black"/>
                </a:solidFill>
              </a:rPr>
              <a:t>2</a:t>
            </a:r>
            <a:r>
              <a:rPr lang="en-US" sz="2400" dirty="0" smtClean="0">
                <a:solidFill>
                  <a:prstClr val="black"/>
                </a:solidFill>
              </a:rPr>
              <a:t> + 2x</a:t>
            </a:r>
            <a:endParaRPr lang="en-US" dirty="0"/>
          </a:p>
        </p:txBody>
      </p:sp>
      <p:sp>
        <p:nvSpPr>
          <p:cNvPr id="60" name="Rectangle 59"/>
          <p:cNvSpPr/>
          <p:nvPr/>
        </p:nvSpPr>
        <p:spPr>
          <a:xfrm>
            <a:off x="572642" y="5867400"/>
            <a:ext cx="3248005" cy="461665"/>
          </a:xfrm>
          <a:prstGeom prst="rect">
            <a:avLst/>
          </a:prstGeom>
        </p:spPr>
        <p:txBody>
          <a:bodyPr wrap="none">
            <a:spAutoFit/>
          </a:bodyPr>
          <a:lstStyle/>
          <a:p>
            <a:r>
              <a:rPr lang="en-US" sz="2400" dirty="0" smtClean="0">
                <a:solidFill>
                  <a:prstClr val="black"/>
                </a:solidFill>
              </a:rPr>
              <a:t>9x</a:t>
            </a:r>
            <a:r>
              <a:rPr lang="en-US" sz="2400" baseline="30000" dirty="0" smtClean="0">
                <a:solidFill>
                  <a:prstClr val="black"/>
                </a:solidFill>
              </a:rPr>
              <a:t>2</a:t>
            </a:r>
            <a:r>
              <a:rPr lang="en-US" sz="2400" dirty="0" smtClean="0">
                <a:solidFill>
                  <a:prstClr val="black"/>
                </a:solidFill>
              </a:rPr>
              <a:t> + 6x+ 1 – 6x</a:t>
            </a:r>
            <a:r>
              <a:rPr lang="en-US" sz="2400" baseline="30000" dirty="0" smtClean="0">
                <a:solidFill>
                  <a:prstClr val="black"/>
                </a:solidFill>
              </a:rPr>
              <a:t>2</a:t>
            </a:r>
            <a:r>
              <a:rPr lang="en-US" sz="2400" dirty="0" smtClean="0">
                <a:solidFill>
                  <a:prstClr val="black"/>
                </a:solidFill>
              </a:rPr>
              <a:t> – 2x = 0</a:t>
            </a:r>
          </a:p>
        </p:txBody>
      </p:sp>
      <p:sp>
        <p:nvSpPr>
          <p:cNvPr id="61" name="Rectangle 60"/>
          <p:cNvSpPr/>
          <p:nvPr/>
        </p:nvSpPr>
        <p:spPr>
          <a:xfrm>
            <a:off x="561995" y="6472535"/>
            <a:ext cx="1983235" cy="461665"/>
          </a:xfrm>
          <a:prstGeom prst="rect">
            <a:avLst/>
          </a:prstGeom>
        </p:spPr>
        <p:txBody>
          <a:bodyPr wrap="none">
            <a:spAutoFit/>
          </a:bodyPr>
          <a:lstStyle/>
          <a:p>
            <a:r>
              <a:rPr lang="en-US" sz="2400" dirty="0" smtClean="0">
                <a:solidFill>
                  <a:prstClr val="black"/>
                </a:solidFill>
              </a:rPr>
              <a:t>3x</a:t>
            </a:r>
            <a:r>
              <a:rPr lang="en-US" sz="2400" baseline="30000" dirty="0" smtClean="0">
                <a:solidFill>
                  <a:prstClr val="black"/>
                </a:solidFill>
              </a:rPr>
              <a:t>2</a:t>
            </a:r>
            <a:r>
              <a:rPr lang="en-US" sz="2400" dirty="0" smtClean="0">
                <a:solidFill>
                  <a:prstClr val="black"/>
                </a:solidFill>
              </a:rPr>
              <a:t> + 4x+ 1 = 0</a:t>
            </a:r>
          </a:p>
        </p:txBody>
      </p:sp>
      <p:sp>
        <p:nvSpPr>
          <p:cNvPr id="62" name="Rectangle 61"/>
          <p:cNvSpPr/>
          <p:nvPr/>
        </p:nvSpPr>
        <p:spPr>
          <a:xfrm>
            <a:off x="551348" y="7077670"/>
            <a:ext cx="2319866" cy="461665"/>
          </a:xfrm>
          <a:prstGeom prst="rect">
            <a:avLst/>
          </a:prstGeom>
        </p:spPr>
        <p:txBody>
          <a:bodyPr wrap="none">
            <a:spAutoFit/>
          </a:bodyPr>
          <a:lstStyle/>
          <a:p>
            <a:r>
              <a:rPr lang="en-US" sz="2400" dirty="0" smtClean="0">
                <a:solidFill>
                  <a:prstClr val="black"/>
                </a:solidFill>
              </a:rPr>
              <a:t>(3x + 1)(x + 1) = 0</a:t>
            </a:r>
          </a:p>
        </p:txBody>
      </p:sp>
      <p:sp>
        <p:nvSpPr>
          <p:cNvPr id="63" name="TextBox 62"/>
          <p:cNvSpPr txBox="1"/>
          <p:nvPr/>
        </p:nvSpPr>
        <p:spPr>
          <a:xfrm>
            <a:off x="3048000" y="6419671"/>
            <a:ext cx="3552065" cy="1200329"/>
          </a:xfrm>
          <a:prstGeom prst="rect">
            <a:avLst/>
          </a:prstGeom>
          <a:noFill/>
        </p:spPr>
        <p:txBody>
          <a:bodyPr wrap="square" rtlCol="0">
            <a:spAutoFit/>
          </a:bodyPr>
          <a:lstStyle/>
          <a:p>
            <a:r>
              <a:rPr lang="en-US" b="1" dirty="0" smtClean="0"/>
              <a:t>So… x = -⅓ or -1… You can start with the fraction, but I’d go with the easy number first </a:t>
            </a:r>
            <a:r>
              <a:rPr lang="en-US" b="1" dirty="0" smtClean="0">
                <a:sym typeface="Wingdings" pitchFamily="2" charset="2"/>
              </a:rPr>
              <a:t> Plug the numbers in!!</a:t>
            </a:r>
            <a:endParaRPr lang="en-US" b="1" dirty="0"/>
          </a:p>
        </p:txBody>
      </p:sp>
      <p:cxnSp>
        <p:nvCxnSpPr>
          <p:cNvPr id="38" name="Straight Connector 37"/>
          <p:cNvCxnSpPr/>
          <p:nvPr/>
        </p:nvCxnSpPr>
        <p:spPr>
          <a:xfrm>
            <a:off x="609600" y="8382000"/>
            <a:ext cx="905205" cy="0"/>
          </a:xfrm>
          <a:prstGeom prst="line">
            <a:avLst/>
          </a:prstGeom>
        </p:spPr>
        <p:style>
          <a:lnRef idx="3">
            <a:schemeClr val="dk1"/>
          </a:lnRef>
          <a:fillRef idx="0">
            <a:schemeClr val="dk1"/>
          </a:fillRef>
          <a:effectRef idx="2">
            <a:schemeClr val="dk1"/>
          </a:effectRef>
          <a:fontRef idx="minor">
            <a:schemeClr val="tx1"/>
          </a:fontRef>
        </p:style>
      </p:cxnSp>
      <p:cxnSp>
        <p:nvCxnSpPr>
          <p:cNvPr id="65" name="Straight Connector 64"/>
          <p:cNvCxnSpPr/>
          <p:nvPr/>
        </p:nvCxnSpPr>
        <p:spPr>
          <a:xfrm>
            <a:off x="1837995" y="8382000"/>
            <a:ext cx="905205" cy="0"/>
          </a:xfrm>
          <a:prstGeom prst="line">
            <a:avLst/>
          </a:prstGeom>
        </p:spPr>
        <p:style>
          <a:lnRef idx="3">
            <a:schemeClr val="dk1"/>
          </a:lnRef>
          <a:fillRef idx="0">
            <a:schemeClr val="dk1"/>
          </a:fillRef>
          <a:effectRef idx="2">
            <a:schemeClr val="dk1"/>
          </a:effectRef>
          <a:fontRef idx="minor">
            <a:schemeClr val="tx1"/>
          </a:fontRef>
        </p:style>
      </p:cxnSp>
      <p:cxnSp>
        <p:nvCxnSpPr>
          <p:cNvPr id="66" name="Straight Connector 65"/>
          <p:cNvCxnSpPr/>
          <p:nvPr/>
        </p:nvCxnSpPr>
        <p:spPr>
          <a:xfrm>
            <a:off x="3066390" y="8382000"/>
            <a:ext cx="905205" cy="0"/>
          </a:xfrm>
          <a:prstGeom prst="line">
            <a:avLst/>
          </a:prstGeom>
        </p:spPr>
        <p:style>
          <a:lnRef idx="3">
            <a:schemeClr val="dk1"/>
          </a:lnRef>
          <a:fillRef idx="0">
            <a:schemeClr val="dk1"/>
          </a:fillRef>
          <a:effectRef idx="2">
            <a:schemeClr val="dk1"/>
          </a:effectRef>
          <a:fontRef idx="minor">
            <a:schemeClr val="tx1"/>
          </a:fontRef>
        </p:style>
      </p:cxnSp>
      <p:cxnSp>
        <p:nvCxnSpPr>
          <p:cNvPr id="67" name="Straight Connector 66"/>
          <p:cNvCxnSpPr/>
          <p:nvPr/>
        </p:nvCxnSpPr>
        <p:spPr>
          <a:xfrm>
            <a:off x="4294785" y="8382000"/>
            <a:ext cx="905205" cy="0"/>
          </a:xfrm>
          <a:prstGeom prst="line">
            <a:avLst/>
          </a:prstGeom>
        </p:spPr>
        <p:style>
          <a:lnRef idx="3">
            <a:schemeClr val="dk1"/>
          </a:lnRef>
          <a:fillRef idx="0">
            <a:schemeClr val="dk1"/>
          </a:fillRef>
          <a:effectRef idx="2">
            <a:schemeClr val="dk1"/>
          </a:effectRef>
          <a:fontRef idx="minor">
            <a:schemeClr val="tx1"/>
          </a:fontRef>
        </p:style>
      </p:cxnSp>
      <p:sp>
        <p:nvSpPr>
          <p:cNvPr id="40" name="TextBox 39"/>
          <p:cNvSpPr txBox="1"/>
          <p:nvPr/>
        </p:nvSpPr>
        <p:spPr>
          <a:xfrm>
            <a:off x="609600" y="7714596"/>
            <a:ext cx="920445" cy="646331"/>
          </a:xfrm>
          <a:prstGeom prst="rect">
            <a:avLst/>
          </a:prstGeom>
          <a:noFill/>
        </p:spPr>
        <p:txBody>
          <a:bodyPr wrap="square" rtlCol="0">
            <a:spAutoFit/>
          </a:bodyPr>
          <a:lstStyle/>
          <a:p>
            <a:pPr algn="ctr"/>
            <a:r>
              <a:rPr lang="en-US" sz="3600" dirty="0" smtClean="0"/>
              <a:t>-1</a:t>
            </a:r>
            <a:endParaRPr lang="en-US" sz="3600" dirty="0"/>
          </a:p>
        </p:txBody>
      </p:sp>
      <p:sp>
        <p:nvSpPr>
          <p:cNvPr id="69" name="TextBox 68"/>
          <p:cNvSpPr txBox="1"/>
          <p:nvPr/>
        </p:nvSpPr>
        <p:spPr>
          <a:xfrm>
            <a:off x="1828800" y="7711966"/>
            <a:ext cx="920445" cy="646331"/>
          </a:xfrm>
          <a:prstGeom prst="rect">
            <a:avLst/>
          </a:prstGeom>
          <a:noFill/>
        </p:spPr>
        <p:txBody>
          <a:bodyPr wrap="square" rtlCol="0">
            <a:spAutoFit/>
          </a:bodyPr>
          <a:lstStyle/>
          <a:p>
            <a:pPr algn="ctr"/>
            <a:r>
              <a:rPr lang="en-US" sz="3600" dirty="0" smtClean="0"/>
              <a:t>-2</a:t>
            </a:r>
            <a:endParaRPr lang="en-US" sz="3600" dirty="0"/>
          </a:p>
        </p:txBody>
      </p:sp>
      <p:sp>
        <p:nvSpPr>
          <p:cNvPr id="70" name="TextBox 69"/>
          <p:cNvSpPr txBox="1"/>
          <p:nvPr/>
        </p:nvSpPr>
        <p:spPr>
          <a:xfrm>
            <a:off x="3048000" y="7709336"/>
            <a:ext cx="920445" cy="646331"/>
          </a:xfrm>
          <a:prstGeom prst="rect">
            <a:avLst/>
          </a:prstGeom>
          <a:noFill/>
        </p:spPr>
        <p:txBody>
          <a:bodyPr wrap="square" rtlCol="0">
            <a:spAutoFit/>
          </a:bodyPr>
          <a:lstStyle/>
          <a:p>
            <a:pPr algn="ctr"/>
            <a:r>
              <a:rPr lang="en-US" sz="3600" dirty="0" smtClean="0"/>
              <a:t>-4</a:t>
            </a:r>
            <a:endParaRPr lang="en-US" sz="3600" dirty="0"/>
          </a:p>
        </p:txBody>
      </p:sp>
      <p:sp>
        <p:nvSpPr>
          <p:cNvPr id="71" name="TextBox 70"/>
          <p:cNvSpPr txBox="1"/>
          <p:nvPr/>
        </p:nvSpPr>
        <p:spPr>
          <a:xfrm>
            <a:off x="4267200" y="7706706"/>
            <a:ext cx="920445" cy="646331"/>
          </a:xfrm>
          <a:prstGeom prst="rect">
            <a:avLst/>
          </a:prstGeom>
          <a:noFill/>
        </p:spPr>
        <p:txBody>
          <a:bodyPr wrap="square" rtlCol="0">
            <a:spAutoFit/>
          </a:bodyPr>
          <a:lstStyle/>
          <a:p>
            <a:pPr algn="ctr"/>
            <a:r>
              <a:rPr lang="en-US" sz="3600" dirty="0" smtClean="0"/>
              <a:t>-8</a:t>
            </a:r>
            <a:endParaRPr lang="en-US" sz="3600" dirty="0"/>
          </a:p>
        </p:txBody>
      </p:sp>
      <p:sp>
        <p:nvSpPr>
          <p:cNvPr id="41" name="Rectangle 40"/>
          <p:cNvSpPr/>
          <p:nvPr/>
        </p:nvSpPr>
        <p:spPr>
          <a:xfrm>
            <a:off x="4294785" y="7709336"/>
            <a:ext cx="905205" cy="643701"/>
          </a:xfrm>
          <a:prstGeom prst="rect">
            <a:avLst/>
          </a:prstGeom>
          <a:noFill/>
          <a:ln w="76200"/>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2" name="TextBox 41"/>
          <p:cNvSpPr txBox="1"/>
          <p:nvPr/>
        </p:nvSpPr>
        <p:spPr>
          <a:xfrm>
            <a:off x="1390781" y="8377902"/>
            <a:ext cx="527355" cy="369332"/>
          </a:xfrm>
          <a:prstGeom prst="rect">
            <a:avLst/>
          </a:prstGeom>
          <a:noFill/>
        </p:spPr>
        <p:txBody>
          <a:bodyPr wrap="square" rtlCol="0">
            <a:spAutoFit/>
          </a:bodyPr>
          <a:lstStyle/>
          <a:p>
            <a:r>
              <a:rPr lang="en-US" dirty="0" smtClean="0"/>
              <a:t>x 2</a:t>
            </a:r>
            <a:endParaRPr lang="en-US" dirty="0"/>
          </a:p>
        </p:txBody>
      </p:sp>
      <p:sp>
        <p:nvSpPr>
          <p:cNvPr id="74" name="TextBox 73"/>
          <p:cNvSpPr txBox="1"/>
          <p:nvPr/>
        </p:nvSpPr>
        <p:spPr>
          <a:xfrm>
            <a:off x="2673045" y="8366234"/>
            <a:ext cx="527355" cy="369332"/>
          </a:xfrm>
          <a:prstGeom prst="rect">
            <a:avLst/>
          </a:prstGeom>
          <a:noFill/>
        </p:spPr>
        <p:txBody>
          <a:bodyPr wrap="square" rtlCol="0">
            <a:spAutoFit/>
          </a:bodyPr>
          <a:lstStyle/>
          <a:p>
            <a:r>
              <a:rPr lang="en-US" dirty="0" smtClean="0"/>
              <a:t>x 2</a:t>
            </a:r>
            <a:endParaRPr lang="en-US" dirty="0"/>
          </a:p>
        </p:txBody>
      </p:sp>
      <p:sp>
        <p:nvSpPr>
          <p:cNvPr id="75" name="TextBox 74"/>
          <p:cNvSpPr txBox="1"/>
          <p:nvPr/>
        </p:nvSpPr>
        <p:spPr>
          <a:xfrm>
            <a:off x="3955309" y="8354566"/>
            <a:ext cx="527355" cy="369332"/>
          </a:xfrm>
          <a:prstGeom prst="rect">
            <a:avLst/>
          </a:prstGeom>
          <a:noFill/>
        </p:spPr>
        <p:txBody>
          <a:bodyPr wrap="square" rtlCol="0">
            <a:spAutoFit/>
          </a:bodyPr>
          <a:lstStyle/>
          <a:p>
            <a:r>
              <a:rPr lang="en-US" dirty="0" smtClean="0"/>
              <a:t>x 2</a:t>
            </a:r>
            <a:endParaRPr lang="en-US" dirty="0"/>
          </a:p>
        </p:txBody>
      </p:sp>
      <p:sp>
        <p:nvSpPr>
          <p:cNvPr id="76" name="TextBox 75"/>
          <p:cNvSpPr txBox="1"/>
          <p:nvPr/>
        </p:nvSpPr>
        <p:spPr>
          <a:xfrm>
            <a:off x="-58510" y="8839200"/>
            <a:ext cx="6916510" cy="338554"/>
          </a:xfrm>
          <a:prstGeom prst="rect">
            <a:avLst/>
          </a:prstGeom>
          <a:noFill/>
        </p:spPr>
        <p:txBody>
          <a:bodyPr wrap="square" rtlCol="0">
            <a:spAutoFit/>
          </a:bodyPr>
          <a:lstStyle/>
          <a:p>
            <a:r>
              <a:rPr lang="en-US" sz="1600" b="1" dirty="0" smtClean="0"/>
              <a:t>Hmm… What if you noticed that 6x + 2 = 2(3x + 1)? Would that make it easier?</a:t>
            </a:r>
            <a:endParaRPr lang="en-US" sz="1600" b="1" dirty="0"/>
          </a:p>
        </p:txBody>
      </p:sp>
    </p:spTree>
    <p:extLst>
      <p:ext uri="{BB962C8B-B14F-4D97-AF65-F5344CB8AC3E}">
        <p14:creationId xmlns:p14="http://schemas.microsoft.com/office/powerpoint/2010/main" val="9640675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3"/>
            </a:pPr>
            <a:r>
              <a:rPr lang="en-US" sz="2400" dirty="0"/>
              <a:t>Zack’s top drawer contains a dozen black socks and </a:t>
            </a:r>
            <a:r>
              <a:rPr lang="en-US" sz="2400" b="1" dirty="0"/>
              <a:t>one and one half </a:t>
            </a:r>
            <a:r>
              <a:rPr lang="en-US" sz="2400" dirty="0"/>
              <a:t>dozen white socks. If he reaches into the drawer and picks up two socks at random, what’s the probability that he picks up a black pair of socks?</a:t>
            </a:r>
          </a:p>
          <a:p>
            <a:pPr marL="514350" indent="-514350">
              <a:buFont typeface="+mj-lt"/>
              <a:buAutoNum type="arabicPeriod" startAt="3"/>
            </a:pPr>
            <a:endParaRPr lang="en-US" sz="2400" dirty="0"/>
          </a:p>
          <a:p>
            <a:pPr marL="514350" indent="-514350">
              <a:buFont typeface="+mj-lt"/>
              <a:buAutoNum type="arabicPeriod" startAt="3"/>
            </a:pPr>
            <a:endParaRPr lang="en-US" dirty="0"/>
          </a:p>
        </p:txBody>
      </p:sp>
      <p:sp>
        <p:nvSpPr>
          <p:cNvPr id="4" name="TextBox 3"/>
          <p:cNvSpPr txBox="1"/>
          <p:nvPr/>
        </p:nvSpPr>
        <p:spPr>
          <a:xfrm>
            <a:off x="609600" y="3048000"/>
            <a:ext cx="4724400" cy="830997"/>
          </a:xfrm>
          <a:prstGeom prst="rect">
            <a:avLst/>
          </a:prstGeom>
          <a:noFill/>
        </p:spPr>
        <p:txBody>
          <a:bodyPr wrap="square" rtlCol="0">
            <a:spAutoFit/>
          </a:bodyPr>
          <a:lstStyle/>
          <a:p>
            <a:r>
              <a:rPr lang="en-US" sz="2400" b="1" dirty="0" smtClean="0"/>
              <a:t># of black socks: 12</a:t>
            </a:r>
          </a:p>
          <a:p>
            <a:r>
              <a:rPr lang="en-US" sz="2400" b="1" dirty="0" smtClean="0"/>
              <a:t># of white socks: 18</a:t>
            </a:r>
            <a:endParaRPr lang="en-US" sz="2400" b="1" dirty="0"/>
          </a:p>
        </p:txBody>
      </p:sp>
      <p:sp>
        <p:nvSpPr>
          <p:cNvPr id="5" name="TextBox 4"/>
          <p:cNvSpPr txBox="1"/>
          <p:nvPr/>
        </p:nvSpPr>
        <p:spPr>
          <a:xfrm>
            <a:off x="633248" y="3898263"/>
            <a:ext cx="3886200" cy="1200329"/>
          </a:xfrm>
          <a:prstGeom prst="rect">
            <a:avLst/>
          </a:prstGeom>
          <a:noFill/>
        </p:spPr>
        <p:txBody>
          <a:bodyPr wrap="square" rtlCol="0">
            <a:spAutoFit/>
          </a:bodyPr>
          <a:lstStyle/>
          <a:p>
            <a:r>
              <a:rPr lang="en-US" sz="2400" b="1" dirty="0" smtClean="0">
                <a:solidFill>
                  <a:schemeClr val="accent1">
                    <a:lumMod val="50000"/>
                  </a:schemeClr>
                </a:solidFill>
              </a:rPr>
              <a:t>There are 30 socks total. What is the probability that Zack picks a black sock first?</a:t>
            </a:r>
            <a:endParaRPr lang="en-US" sz="2400" b="1" dirty="0">
              <a:solidFill>
                <a:schemeClr val="accent1">
                  <a:lumMod val="50000"/>
                </a:schemeClr>
              </a:solidFill>
            </a:endParaRPr>
          </a:p>
        </p:txBody>
      </p:sp>
      <p:grpSp>
        <p:nvGrpSpPr>
          <p:cNvPr id="9" name="Group 8"/>
          <p:cNvGrpSpPr/>
          <p:nvPr/>
        </p:nvGrpSpPr>
        <p:grpSpPr>
          <a:xfrm>
            <a:off x="4953000" y="4135160"/>
            <a:ext cx="762000" cy="894040"/>
            <a:chOff x="4648200" y="3896380"/>
            <a:chExt cx="762000" cy="894040"/>
          </a:xfrm>
        </p:grpSpPr>
        <p:sp>
          <p:nvSpPr>
            <p:cNvPr id="35" name="TextBox 34"/>
            <p:cNvSpPr txBox="1"/>
            <p:nvPr/>
          </p:nvSpPr>
          <p:spPr>
            <a:xfrm>
              <a:off x="4648200" y="3896380"/>
              <a:ext cx="762000" cy="523220"/>
            </a:xfrm>
            <a:prstGeom prst="rect">
              <a:avLst/>
            </a:prstGeom>
            <a:noFill/>
          </p:spPr>
          <p:txBody>
            <a:bodyPr wrap="square" rtlCol="0">
              <a:spAutoFit/>
            </a:bodyPr>
            <a:lstStyle/>
            <a:p>
              <a:r>
                <a:rPr lang="en-US" sz="2800" b="1" dirty="0" smtClean="0"/>
                <a:t>12</a:t>
              </a:r>
            </a:p>
          </p:txBody>
        </p:sp>
        <p:sp>
          <p:nvSpPr>
            <p:cNvPr id="36" name="TextBox 35"/>
            <p:cNvSpPr txBox="1"/>
            <p:nvPr/>
          </p:nvSpPr>
          <p:spPr>
            <a:xfrm>
              <a:off x="4648200" y="4267200"/>
              <a:ext cx="762000" cy="523220"/>
            </a:xfrm>
            <a:prstGeom prst="rect">
              <a:avLst/>
            </a:prstGeom>
            <a:noFill/>
          </p:spPr>
          <p:txBody>
            <a:bodyPr wrap="square" rtlCol="0">
              <a:spAutoFit/>
            </a:bodyPr>
            <a:lstStyle/>
            <a:p>
              <a:r>
                <a:rPr lang="en-US" sz="2800" b="1" dirty="0" smtClean="0"/>
                <a:t>30</a:t>
              </a:r>
            </a:p>
          </p:txBody>
        </p:sp>
        <p:cxnSp>
          <p:nvCxnSpPr>
            <p:cNvPr id="7" name="Straight Connector 6"/>
            <p:cNvCxnSpPr/>
            <p:nvPr/>
          </p:nvCxnSpPr>
          <p:spPr>
            <a:xfrm>
              <a:off x="4648200" y="4330264"/>
              <a:ext cx="575438" cy="0"/>
            </a:xfrm>
            <a:prstGeom prst="line">
              <a:avLst/>
            </a:prstGeom>
          </p:spPr>
          <p:style>
            <a:lnRef idx="2">
              <a:schemeClr val="dk1"/>
            </a:lnRef>
            <a:fillRef idx="0">
              <a:schemeClr val="dk1"/>
            </a:fillRef>
            <a:effectRef idx="1">
              <a:schemeClr val="dk1"/>
            </a:effectRef>
            <a:fontRef idx="minor">
              <a:schemeClr val="tx1"/>
            </a:fontRef>
          </p:style>
        </p:cxnSp>
      </p:grpSp>
      <p:sp>
        <p:nvSpPr>
          <p:cNvPr id="10" name="TextBox 9"/>
          <p:cNvSpPr txBox="1"/>
          <p:nvPr/>
        </p:nvSpPr>
        <p:spPr>
          <a:xfrm>
            <a:off x="633248" y="5300008"/>
            <a:ext cx="4014952" cy="2462213"/>
          </a:xfrm>
          <a:prstGeom prst="rect">
            <a:avLst/>
          </a:prstGeom>
          <a:noFill/>
        </p:spPr>
        <p:txBody>
          <a:bodyPr wrap="square" rtlCol="0">
            <a:spAutoFit/>
          </a:bodyPr>
          <a:lstStyle/>
          <a:p>
            <a:r>
              <a:rPr lang="en-US" sz="2200" b="1" dirty="0" smtClean="0">
                <a:solidFill>
                  <a:schemeClr val="tx2">
                    <a:lumMod val="75000"/>
                  </a:schemeClr>
                </a:solidFill>
              </a:rPr>
              <a:t>What’s the probability that he picks a black sock second… Remember that he doesn’t replace the first sock he picked, so now there are 29 socks in the drawer… and there’s 1 less black sock too.</a:t>
            </a:r>
            <a:endParaRPr lang="en-US" sz="2200" b="1" dirty="0">
              <a:solidFill>
                <a:schemeClr val="tx2">
                  <a:lumMod val="75000"/>
                </a:schemeClr>
              </a:solidFill>
            </a:endParaRPr>
          </a:p>
        </p:txBody>
      </p:sp>
      <p:grpSp>
        <p:nvGrpSpPr>
          <p:cNvPr id="43" name="Group 42"/>
          <p:cNvGrpSpPr/>
          <p:nvPr/>
        </p:nvGrpSpPr>
        <p:grpSpPr>
          <a:xfrm>
            <a:off x="4953000" y="5867400"/>
            <a:ext cx="762000" cy="894040"/>
            <a:chOff x="4648200" y="3896380"/>
            <a:chExt cx="762000" cy="894040"/>
          </a:xfrm>
        </p:grpSpPr>
        <p:sp>
          <p:nvSpPr>
            <p:cNvPr id="44" name="TextBox 43"/>
            <p:cNvSpPr txBox="1"/>
            <p:nvPr/>
          </p:nvSpPr>
          <p:spPr>
            <a:xfrm>
              <a:off x="4648200" y="3896380"/>
              <a:ext cx="762000" cy="523220"/>
            </a:xfrm>
            <a:prstGeom prst="rect">
              <a:avLst/>
            </a:prstGeom>
            <a:noFill/>
          </p:spPr>
          <p:txBody>
            <a:bodyPr wrap="square" rtlCol="0">
              <a:spAutoFit/>
            </a:bodyPr>
            <a:lstStyle/>
            <a:p>
              <a:r>
                <a:rPr lang="en-US" sz="2800" b="1" dirty="0" smtClean="0"/>
                <a:t>11</a:t>
              </a:r>
            </a:p>
          </p:txBody>
        </p:sp>
        <p:sp>
          <p:nvSpPr>
            <p:cNvPr id="45" name="TextBox 44"/>
            <p:cNvSpPr txBox="1"/>
            <p:nvPr/>
          </p:nvSpPr>
          <p:spPr>
            <a:xfrm>
              <a:off x="4648200" y="4267200"/>
              <a:ext cx="762000" cy="523220"/>
            </a:xfrm>
            <a:prstGeom prst="rect">
              <a:avLst/>
            </a:prstGeom>
            <a:noFill/>
          </p:spPr>
          <p:txBody>
            <a:bodyPr wrap="square" rtlCol="0">
              <a:spAutoFit/>
            </a:bodyPr>
            <a:lstStyle/>
            <a:p>
              <a:r>
                <a:rPr lang="en-US" sz="2800" b="1" dirty="0" smtClean="0"/>
                <a:t>29</a:t>
              </a:r>
            </a:p>
          </p:txBody>
        </p:sp>
        <p:cxnSp>
          <p:nvCxnSpPr>
            <p:cNvPr id="46" name="Straight Connector 45"/>
            <p:cNvCxnSpPr/>
            <p:nvPr/>
          </p:nvCxnSpPr>
          <p:spPr>
            <a:xfrm>
              <a:off x="4648200" y="4330264"/>
              <a:ext cx="575438" cy="0"/>
            </a:xfrm>
            <a:prstGeom prst="line">
              <a:avLst/>
            </a:prstGeom>
          </p:spPr>
          <p:style>
            <a:lnRef idx="2">
              <a:schemeClr val="dk1"/>
            </a:lnRef>
            <a:fillRef idx="0">
              <a:schemeClr val="dk1"/>
            </a:fillRef>
            <a:effectRef idx="1">
              <a:schemeClr val="dk1"/>
            </a:effectRef>
            <a:fontRef idx="minor">
              <a:schemeClr val="tx1"/>
            </a:fontRef>
          </p:style>
        </p:cxnSp>
      </p:grpSp>
      <p:sp>
        <p:nvSpPr>
          <p:cNvPr id="11" name="TextBox 10"/>
          <p:cNvSpPr txBox="1"/>
          <p:nvPr/>
        </p:nvSpPr>
        <p:spPr>
          <a:xfrm>
            <a:off x="252248" y="7799007"/>
            <a:ext cx="2617076" cy="1200329"/>
          </a:xfrm>
          <a:prstGeom prst="rect">
            <a:avLst/>
          </a:prstGeom>
          <a:noFill/>
        </p:spPr>
        <p:txBody>
          <a:bodyPr wrap="square" rtlCol="0">
            <a:spAutoFit/>
          </a:bodyPr>
          <a:lstStyle/>
          <a:p>
            <a:r>
              <a:rPr lang="en-US" b="1" dirty="0" smtClean="0">
                <a:solidFill>
                  <a:schemeClr val="accent4">
                    <a:lumMod val="50000"/>
                  </a:schemeClr>
                </a:solidFill>
              </a:rPr>
              <a:t>Now, you multiply, right? Why? The second probability depends on the first probability.</a:t>
            </a:r>
            <a:endParaRPr lang="en-US" b="1" dirty="0">
              <a:solidFill>
                <a:schemeClr val="accent4">
                  <a:lumMod val="50000"/>
                </a:schemeClr>
              </a:solidFill>
            </a:endParaRPr>
          </a:p>
        </p:txBody>
      </p:sp>
      <p:grpSp>
        <p:nvGrpSpPr>
          <p:cNvPr id="47" name="Group 46"/>
          <p:cNvGrpSpPr/>
          <p:nvPr/>
        </p:nvGrpSpPr>
        <p:grpSpPr>
          <a:xfrm>
            <a:off x="3200400" y="7945160"/>
            <a:ext cx="762000" cy="894040"/>
            <a:chOff x="4648200" y="3896380"/>
            <a:chExt cx="762000" cy="894040"/>
          </a:xfrm>
        </p:grpSpPr>
        <p:sp>
          <p:nvSpPr>
            <p:cNvPr id="48" name="TextBox 47"/>
            <p:cNvSpPr txBox="1"/>
            <p:nvPr/>
          </p:nvSpPr>
          <p:spPr>
            <a:xfrm>
              <a:off x="4648200" y="3896380"/>
              <a:ext cx="762000" cy="523220"/>
            </a:xfrm>
            <a:prstGeom prst="rect">
              <a:avLst/>
            </a:prstGeom>
            <a:noFill/>
          </p:spPr>
          <p:txBody>
            <a:bodyPr wrap="square" rtlCol="0">
              <a:spAutoFit/>
            </a:bodyPr>
            <a:lstStyle/>
            <a:p>
              <a:r>
                <a:rPr lang="en-US" sz="2800" b="1" dirty="0" smtClean="0"/>
                <a:t>12</a:t>
              </a:r>
            </a:p>
          </p:txBody>
        </p:sp>
        <p:sp>
          <p:nvSpPr>
            <p:cNvPr id="49" name="TextBox 48"/>
            <p:cNvSpPr txBox="1"/>
            <p:nvPr/>
          </p:nvSpPr>
          <p:spPr>
            <a:xfrm>
              <a:off x="4648200" y="4267200"/>
              <a:ext cx="762000" cy="523220"/>
            </a:xfrm>
            <a:prstGeom prst="rect">
              <a:avLst/>
            </a:prstGeom>
            <a:noFill/>
          </p:spPr>
          <p:txBody>
            <a:bodyPr wrap="square" rtlCol="0">
              <a:spAutoFit/>
            </a:bodyPr>
            <a:lstStyle/>
            <a:p>
              <a:r>
                <a:rPr lang="en-US" sz="2800" b="1" dirty="0" smtClean="0"/>
                <a:t>30</a:t>
              </a:r>
            </a:p>
          </p:txBody>
        </p:sp>
        <p:cxnSp>
          <p:nvCxnSpPr>
            <p:cNvPr id="50" name="Straight Connector 49"/>
            <p:cNvCxnSpPr/>
            <p:nvPr/>
          </p:nvCxnSpPr>
          <p:spPr>
            <a:xfrm>
              <a:off x="4648200" y="4330264"/>
              <a:ext cx="575438" cy="0"/>
            </a:xfrm>
            <a:prstGeom prst="line">
              <a:avLst/>
            </a:prstGeom>
          </p:spPr>
          <p:style>
            <a:lnRef idx="2">
              <a:schemeClr val="dk1"/>
            </a:lnRef>
            <a:fillRef idx="0">
              <a:schemeClr val="dk1"/>
            </a:fillRef>
            <a:effectRef idx="1">
              <a:schemeClr val="dk1"/>
            </a:effectRef>
            <a:fontRef idx="minor">
              <a:schemeClr val="tx1"/>
            </a:fontRef>
          </p:style>
        </p:cxnSp>
      </p:grpSp>
      <p:grpSp>
        <p:nvGrpSpPr>
          <p:cNvPr id="51" name="Group 50"/>
          <p:cNvGrpSpPr/>
          <p:nvPr/>
        </p:nvGrpSpPr>
        <p:grpSpPr>
          <a:xfrm>
            <a:off x="4038600" y="7945160"/>
            <a:ext cx="762000" cy="894040"/>
            <a:chOff x="4648200" y="3896380"/>
            <a:chExt cx="762000" cy="894040"/>
          </a:xfrm>
        </p:grpSpPr>
        <p:sp>
          <p:nvSpPr>
            <p:cNvPr id="52" name="TextBox 51"/>
            <p:cNvSpPr txBox="1"/>
            <p:nvPr/>
          </p:nvSpPr>
          <p:spPr>
            <a:xfrm>
              <a:off x="4648200" y="3896380"/>
              <a:ext cx="762000" cy="523220"/>
            </a:xfrm>
            <a:prstGeom prst="rect">
              <a:avLst/>
            </a:prstGeom>
            <a:noFill/>
          </p:spPr>
          <p:txBody>
            <a:bodyPr wrap="square" rtlCol="0">
              <a:spAutoFit/>
            </a:bodyPr>
            <a:lstStyle/>
            <a:p>
              <a:r>
                <a:rPr lang="en-US" sz="2800" b="1" dirty="0" smtClean="0"/>
                <a:t>11</a:t>
              </a:r>
            </a:p>
          </p:txBody>
        </p:sp>
        <p:sp>
          <p:nvSpPr>
            <p:cNvPr id="54" name="TextBox 53"/>
            <p:cNvSpPr txBox="1"/>
            <p:nvPr/>
          </p:nvSpPr>
          <p:spPr>
            <a:xfrm>
              <a:off x="4648200" y="4267200"/>
              <a:ext cx="762000" cy="523220"/>
            </a:xfrm>
            <a:prstGeom prst="rect">
              <a:avLst/>
            </a:prstGeom>
            <a:noFill/>
          </p:spPr>
          <p:txBody>
            <a:bodyPr wrap="square" rtlCol="0">
              <a:spAutoFit/>
            </a:bodyPr>
            <a:lstStyle/>
            <a:p>
              <a:r>
                <a:rPr lang="en-US" sz="2800" b="1" dirty="0" smtClean="0"/>
                <a:t>29</a:t>
              </a:r>
            </a:p>
          </p:txBody>
        </p:sp>
        <p:cxnSp>
          <p:nvCxnSpPr>
            <p:cNvPr id="55" name="Straight Connector 54"/>
            <p:cNvCxnSpPr/>
            <p:nvPr/>
          </p:nvCxnSpPr>
          <p:spPr>
            <a:xfrm>
              <a:off x="4648200" y="4330264"/>
              <a:ext cx="575438" cy="0"/>
            </a:xfrm>
            <a:prstGeom prst="line">
              <a:avLst/>
            </a:prstGeom>
          </p:spPr>
          <p:style>
            <a:lnRef idx="2">
              <a:schemeClr val="dk1"/>
            </a:lnRef>
            <a:fillRef idx="0">
              <a:schemeClr val="dk1"/>
            </a:fillRef>
            <a:effectRef idx="1">
              <a:schemeClr val="dk1"/>
            </a:effectRef>
            <a:fontRef idx="minor">
              <a:schemeClr val="tx1"/>
            </a:fontRef>
          </p:style>
        </p:cxnSp>
      </p:grpSp>
      <p:sp>
        <p:nvSpPr>
          <p:cNvPr id="12" name="TextBox 11"/>
          <p:cNvSpPr txBox="1"/>
          <p:nvPr/>
        </p:nvSpPr>
        <p:spPr>
          <a:xfrm>
            <a:off x="2940268" y="7895898"/>
            <a:ext cx="762000" cy="923330"/>
          </a:xfrm>
          <a:prstGeom prst="rect">
            <a:avLst/>
          </a:prstGeom>
          <a:noFill/>
        </p:spPr>
        <p:txBody>
          <a:bodyPr wrap="square" rtlCol="0">
            <a:spAutoFit/>
          </a:bodyPr>
          <a:lstStyle/>
          <a:p>
            <a:r>
              <a:rPr lang="en-US" sz="5400" b="1" dirty="0" smtClean="0"/>
              <a:t>(</a:t>
            </a:r>
            <a:endParaRPr lang="en-US" sz="5400" b="1" dirty="0"/>
          </a:p>
        </p:txBody>
      </p:sp>
      <p:sp>
        <p:nvSpPr>
          <p:cNvPr id="56" name="TextBox 55"/>
          <p:cNvSpPr txBox="1"/>
          <p:nvPr/>
        </p:nvSpPr>
        <p:spPr>
          <a:xfrm flipV="1">
            <a:off x="3234562" y="8001000"/>
            <a:ext cx="762000" cy="923330"/>
          </a:xfrm>
          <a:prstGeom prst="rect">
            <a:avLst/>
          </a:prstGeom>
          <a:noFill/>
        </p:spPr>
        <p:txBody>
          <a:bodyPr wrap="square" rtlCol="0">
            <a:spAutoFit/>
          </a:bodyPr>
          <a:lstStyle/>
          <a:p>
            <a:r>
              <a:rPr lang="en-US" sz="5400" b="1" dirty="0" smtClean="0"/>
              <a:t>(</a:t>
            </a:r>
            <a:endParaRPr lang="en-US" sz="5400" b="1" dirty="0"/>
          </a:p>
        </p:txBody>
      </p:sp>
      <p:sp>
        <p:nvSpPr>
          <p:cNvPr id="64" name="TextBox 63"/>
          <p:cNvSpPr txBox="1"/>
          <p:nvPr/>
        </p:nvSpPr>
        <p:spPr>
          <a:xfrm>
            <a:off x="3765346" y="7916910"/>
            <a:ext cx="762000" cy="923330"/>
          </a:xfrm>
          <a:prstGeom prst="rect">
            <a:avLst/>
          </a:prstGeom>
          <a:noFill/>
        </p:spPr>
        <p:txBody>
          <a:bodyPr wrap="square" rtlCol="0">
            <a:spAutoFit/>
          </a:bodyPr>
          <a:lstStyle/>
          <a:p>
            <a:r>
              <a:rPr lang="en-US" sz="5400" b="1" dirty="0" smtClean="0"/>
              <a:t>(</a:t>
            </a:r>
            <a:endParaRPr lang="en-US" sz="5400" b="1" dirty="0"/>
          </a:p>
        </p:txBody>
      </p:sp>
      <p:sp>
        <p:nvSpPr>
          <p:cNvPr id="68" name="TextBox 67"/>
          <p:cNvSpPr txBox="1"/>
          <p:nvPr/>
        </p:nvSpPr>
        <p:spPr>
          <a:xfrm flipV="1">
            <a:off x="4080638" y="8019382"/>
            <a:ext cx="762000" cy="923330"/>
          </a:xfrm>
          <a:prstGeom prst="rect">
            <a:avLst/>
          </a:prstGeom>
          <a:noFill/>
        </p:spPr>
        <p:txBody>
          <a:bodyPr wrap="square" rtlCol="0">
            <a:spAutoFit/>
          </a:bodyPr>
          <a:lstStyle/>
          <a:p>
            <a:r>
              <a:rPr lang="en-US" sz="5400" b="1" dirty="0" smtClean="0"/>
              <a:t>(</a:t>
            </a:r>
            <a:endParaRPr lang="en-US" sz="5400" b="1" dirty="0"/>
          </a:p>
        </p:txBody>
      </p:sp>
      <p:cxnSp>
        <p:nvCxnSpPr>
          <p:cNvPr id="14" name="Straight Connector 13"/>
          <p:cNvCxnSpPr/>
          <p:nvPr/>
        </p:nvCxnSpPr>
        <p:spPr>
          <a:xfrm flipV="1">
            <a:off x="3200400" y="8019382"/>
            <a:ext cx="501868" cy="338182"/>
          </a:xfrm>
          <a:prstGeom prst="line">
            <a:avLst/>
          </a:prstGeom>
        </p:spPr>
        <p:style>
          <a:lnRef idx="3">
            <a:schemeClr val="accent2"/>
          </a:lnRef>
          <a:fillRef idx="0">
            <a:schemeClr val="accent2"/>
          </a:fillRef>
          <a:effectRef idx="2">
            <a:schemeClr val="accent2"/>
          </a:effectRef>
          <a:fontRef idx="minor">
            <a:schemeClr val="tx1"/>
          </a:fontRef>
        </p:style>
      </p:cxnSp>
      <p:cxnSp>
        <p:nvCxnSpPr>
          <p:cNvPr id="72" name="Straight Connector 71"/>
          <p:cNvCxnSpPr/>
          <p:nvPr/>
        </p:nvCxnSpPr>
        <p:spPr>
          <a:xfrm flipV="1">
            <a:off x="3200400" y="8382000"/>
            <a:ext cx="501868" cy="338182"/>
          </a:xfrm>
          <a:prstGeom prst="line">
            <a:avLst/>
          </a:prstGeom>
        </p:spPr>
        <p:style>
          <a:lnRef idx="3">
            <a:schemeClr val="accent2"/>
          </a:lnRef>
          <a:fillRef idx="0">
            <a:schemeClr val="accent2"/>
          </a:fillRef>
          <a:effectRef idx="2">
            <a:schemeClr val="accent2"/>
          </a:effectRef>
          <a:fontRef idx="minor">
            <a:schemeClr val="tx1"/>
          </a:fontRef>
        </p:style>
      </p:cxnSp>
      <p:sp>
        <p:nvSpPr>
          <p:cNvPr id="17" name="TextBox 16"/>
          <p:cNvSpPr txBox="1"/>
          <p:nvPr/>
        </p:nvSpPr>
        <p:spPr>
          <a:xfrm>
            <a:off x="3327843" y="7667298"/>
            <a:ext cx="253557" cy="461665"/>
          </a:xfrm>
          <a:prstGeom prst="rect">
            <a:avLst/>
          </a:prstGeom>
          <a:noFill/>
        </p:spPr>
        <p:txBody>
          <a:bodyPr wrap="square" rtlCol="0">
            <a:spAutoFit/>
          </a:bodyPr>
          <a:lstStyle/>
          <a:p>
            <a:r>
              <a:rPr lang="en-US" sz="2400" b="1" dirty="0" smtClean="0"/>
              <a:t>2</a:t>
            </a:r>
            <a:endParaRPr lang="en-US" sz="2400" b="1" dirty="0"/>
          </a:p>
        </p:txBody>
      </p:sp>
      <p:sp>
        <p:nvSpPr>
          <p:cNvPr id="73" name="TextBox 72"/>
          <p:cNvSpPr txBox="1"/>
          <p:nvPr/>
        </p:nvSpPr>
        <p:spPr>
          <a:xfrm>
            <a:off x="3327843" y="8606135"/>
            <a:ext cx="253557" cy="461665"/>
          </a:xfrm>
          <a:prstGeom prst="rect">
            <a:avLst/>
          </a:prstGeom>
          <a:noFill/>
        </p:spPr>
        <p:txBody>
          <a:bodyPr wrap="square" rtlCol="0">
            <a:spAutoFit/>
          </a:bodyPr>
          <a:lstStyle/>
          <a:p>
            <a:r>
              <a:rPr lang="en-US" sz="2400" b="1" dirty="0" smtClean="0"/>
              <a:t>5</a:t>
            </a:r>
            <a:endParaRPr lang="en-US" sz="2400" b="1" dirty="0"/>
          </a:p>
        </p:txBody>
      </p:sp>
      <p:grpSp>
        <p:nvGrpSpPr>
          <p:cNvPr id="77" name="Group 76"/>
          <p:cNvGrpSpPr/>
          <p:nvPr/>
        </p:nvGrpSpPr>
        <p:grpSpPr>
          <a:xfrm>
            <a:off x="5012119" y="7960926"/>
            <a:ext cx="855281" cy="894040"/>
            <a:chOff x="4554919" y="3896380"/>
            <a:chExt cx="855281" cy="894040"/>
          </a:xfrm>
        </p:grpSpPr>
        <p:sp>
          <p:nvSpPr>
            <p:cNvPr id="78" name="TextBox 77"/>
            <p:cNvSpPr txBox="1"/>
            <p:nvPr/>
          </p:nvSpPr>
          <p:spPr>
            <a:xfrm>
              <a:off x="4648200" y="3896380"/>
              <a:ext cx="762000" cy="523220"/>
            </a:xfrm>
            <a:prstGeom prst="rect">
              <a:avLst/>
            </a:prstGeom>
            <a:noFill/>
          </p:spPr>
          <p:txBody>
            <a:bodyPr wrap="square" rtlCol="0">
              <a:spAutoFit/>
            </a:bodyPr>
            <a:lstStyle/>
            <a:p>
              <a:r>
                <a:rPr lang="en-US" sz="2800" b="1" dirty="0" smtClean="0"/>
                <a:t>22</a:t>
              </a:r>
            </a:p>
          </p:txBody>
        </p:sp>
        <p:sp>
          <p:nvSpPr>
            <p:cNvPr id="79" name="TextBox 78"/>
            <p:cNvSpPr txBox="1"/>
            <p:nvPr/>
          </p:nvSpPr>
          <p:spPr>
            <a:xfrm>
              <a:off x="4554919" y="4267200"/>
              <a:ext cx="762000" cy="523220"/>
            </a:xfrm>
            <a:prstGeom prst="rect">
              <a:avLst/>
            </a:prstGeom>
            <a:noFill/>
          </p:spPr>
          <p:txBody>
            <a:bodyPr wrap="square" rtlCol="0">
              <a:spAutoFit/>
            </a:bodyPr>
            <a:lstStyle/>
            <a:p>
              <a:r>
                <a:rPr lang="en-US" sz="2800" b="1" dirty="0" smtClean="0"/>
                <a:t>145</a:t>
              </a:r>
            </a:p>
          </p:txBody>
        </p:sp>
        <p:cxnSp>
          <p:nvCxnSpPr>
            <p:cNvPr id="80" name="Straight Connector 79"/>
            <p:cNvCxnSpPr/>
            <p:nvPr/>
          </p:nvCxnSpPr>
          <p:spPr>
            <a:xfrm>
              <a:off x="4648200" y="4330264"/>
              <a:ext cx="575438" cy="0"/>
            </a:xfrm>
            <a:prstGeom prst="line">
              <a:avLst/>
            </a:prstGeom>
          </p:spPr>
          <p:style>
            <a:lnRef idx="2">
              <a:schemeClr val="dk1"/>
            </a:lnRef>
            <a:fillRef idx="0">
              <a:schemeClr val="dk1"/>
            </a:fillRef>
            <a:effectRef idx="1">
              <a:schemeClr val="dk1"/>
            </a:effectRef>
            <a:fontRef idx="minor">
              <a:schemeClr val="tx1"/>
            </a:fontRef>
          </p:style>
        </p:cxnSp>
      </p:grpSp>
      <p:sp>
        <p:nvSpPr>
          <p:cNvPr id="18" name="TextBox 17"/>
          <p:cNvSpPr txBox="1"/>
          <p:nvPr/>
        </p:nvSpPr>
        <p:spPr>
          <a:xfrm>
            <a:off x="4723083" y="8151167"/>
            <a:ext cx="304800" cy="461665"/>
          </a:xfrm>
          <a:prstGeom prst="rect">
            <a:avLst/>
          </a:prstGeom>
          <a:noFill/>
        </p:spPr>
        <p:txBody>
          <a:bodyPr wrap="square" rtlCol="0">
            <a:spAutoFit/>
          </a:bodyPr>
          <a:lstStyle/>
          <a:p>
            <a:r>
              <a:rPr lang="en-US" sz="2400" b="1" dirty="0" smtClean="0"/>
              <a:t>=</a:t>
            </a:r>
            <a:endParaRPr lang="en-US" sz="2400" b="1" dirty="0"/>
          </a:p>
        </p:txBody>
      </p:sp>
      <p:sp>
        <p:nvSpPr>
          <p:cNvPr id="19" name="Rectangle 18"/>
          <p:cNvSpPr/>
          <p:nvPr/>
        </p:nvSpPr>
        <p:spPr>
          <a:xfrm>
            <a:off x="5027883" y="8019382"/>
            <a:ext cx="746236" cy="799846"/>
          </a:xfrm>
          <a:prstGeom prst="rect">
            <a:avLst/>
          </a:prstGeom>
          <a:noFill/>
          <a:ln w="28575"/>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3296420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4"/>
            </a:pPr>
            <a:r>
              <a:rPr lang="en-US" sz="2400" dirty="0"/>
              <a:t>If x</a:t>
            </a:r>
            <a:r>
              <a:rPr lang="en-US" sz="2400" baseline="-25000" dirty="0"/>
              <a:t>17</a:t>
            </a:r>
            <a:r>
              <a:rPr lang="en-US" sz="2400" dirty="0"/>
              <a:t>-202</a:t>
            </a:r>
            <a:r>
              <a:rPr lang="en-US" sz="2400" baseline="-25000" dirty="0"/>
              <a:t>4</a:t>
            </a:r>
            <a:r>
              <a:rPr lang="en-US" sz="2400" dirty="0"/>
              <a:t> = 0</a:t>
            </a:r>
            <a:r>
              <a:rPr lang="en-US" sz="2400" baseline="-25000" dirty="0"/>
              <a:t>8</a:t>
            </a:r>
            <a:r>
              <a:rPr lang="en-US" sz="2400" dirty="0"/>
              <a:t>, find x</a:t>
            </a:r>
            <a:r>
              <a:rPr lang="en-US" sz="2400" dirty="0" smtClean="0"/>
              <a:t>.</a:t>
            </a:r>
          </a:p>
          <a:p>
            <a:pPr marL="0" indent="0">
              <a:buNone/>
            </a:pPr>
            <a:endParaRPr lang="en-US" sz="2400" dirty="0"/>
          </a:p>
          <a:p>
            <a:pPr marL="514350" indent="-514350">
              <a:buFont typeface="+mj-lt"/>
              <a:buAutoNum type="arabicPeriod" startAt="3"/>
            </a:pPr>
            <a:endParaRPr lang="en-US" sz="2400" dirty="0"/>
          </a:p>
          <a:p>
            <a:pPr marL="514350" indent="-514350">
              <a:buFont typeface="+mj-lt"/>
              <a:buAutoNum type="arabicPeriod" startAt="3"/>
            </a:pPr>
            <a:endParaRPr lang="en-US" dirty="0"/>
          </a:p>
        </p:txBody>
      </p:sp>
      <p:sp>
        <p:nvSpPr>
          <p:cNvPr id="6" name="TextBox 5"/>
          <p:cNvSpPr txBox="1"/>
          <p:nvPr/>
        </p:nvSpPr>
        <p:spPr>
          <a:xfrm>
            <a:off x="914400" y="1066800"/>
            <a:ext cx="5029200" cy="923330"/>
          </a:xfrm>
          <a:prstGeom prst="rect">
            <a:avLst/>
          </a:prstGeom>
          <a:noFill/>
        </p:spPr>
        <p:txBody>
          <a:bodyPr wrap="square" rtlCol="0">
            <a:spAutoFit/>
          </a:bodyPr>
          <a:lstStyle/>
          <a:p>
            <a:r>
              <a:rPr lang="en-US" b="1" dirty="0" smtClean="0"/>
              <a:t>Hopefully, you learned a little something about numbers in different bases at the first meeting. But here’s a super quick recap…</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3147685399"/>
              </p:ext>
            </p:extLst>
          </p:nvPr>
        </p:nvGraphicFramePr>
        <p:xfrm>
          <a:off x="1143000" y="2463518"/>
          <a:ext cx="4572000" cy="741680"/>
        </p:xfrm>
        <a:graphic>
          <a:graphicData uri="http://schemas.openxmlformats.org/drawingml/2006/table">
            <a:tbl>
              <a:tblPr firstRow="1" bandRow="1">
                <a:tableStyleId>{9D7B26C5-4107-4FEC-AEDC-1716B250A1EF}</a:tableStyleId>
              </a:tblPr>
              <a:tblGrid>
                <a:gridCol w="1143000"/>
                <a:gridCol w="1143000"/>
                <a:gridCol w="1143000"/>
                <a:gridCol w="1143000"/>
              </a:tblGrid>
              <a:tr h="370840">
                <a:tc>
                  <a:txBody>
                    <a:bodyPr/>
                    <a:lstStyle/>
                    <a:p>
                      <a:pPr algn="ctr"/>
                      <a:r>
                        <a:rPr lang="en-US" dirty="0" smtClean="0"/>
                        <a:t>3</a:t>
                      </a:r>
                      <a:endParaRPr lang="en-US" dirty="0"/>
                    </a:p>
                  </a:txBody>
                  <a:tcPr/>
                </a:tc>
                <a:tc>
                  <a:txBody>
                    <a:bodyPr/>
                    <a:lstStyle/>
                    <a:p>
                      <a:pPr algn="ctr"/>
                      <a:r>
                        <a:rPr lang="en-US" dirty="0" smtClean="0"/>
                        <a:t>6</a:t>
                      </a:r>
                      <a:endParaRPr lang="en-US" dirty="0"/>
                    </a:p>
                  </a:txBody>
                  <a:tcPr/>
                </a:tc>
                <a:tc>
                  <a:txBody>
                    <a:bodyPr/>
                    <a:lstStyle/>
                    <a:p>
                      <a:pPr algn="ctr"/>
                      <a:r>
                        <a:rPr lang="en-US" dirty="0" smtClean="0"/>
                        <a:t>2</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10</a:t>
                      </a:r>
                      <a:r>
                        <a:rPr lang="en-US" baseline="30000" dirty="0" smtClean="0"/>
                        <a:t>3</a:t>
                      </a:r>
                      <a:endParaRPr lang="en-US" baseline="30000" dirty="0"/>
                    </a:p>
                  </a:txBody>
                  <a:tcPr/>
                </a:tc>
                <a:tc>
                  <a:txBody>
                    <a:bodyPr/>
                    <a:lstStyle/>
                    <a:p>
                      <a:pPr algn="ctr"/>
                      <a:r>
                        <a:rPr lang="en-US" dirty="0" smtClean="0"/>
                        <a:t>10</a:t>
                      </a:r>
                      <a:r>
                        <a:rPr lang="en-US" baseline="30000" dirty="0" smtClean="0"/>
                        <a:t>2</a:t>
                      </a:r>
                      <a:endParaRPr lang="en-US" baseline="30000" dirty="0"/>
                    </a:p>
                  </a:txBody>
                  <a:tcPr/>
                </a:tc>
                <a:tc>
                  <a:txBody>
                    <a:bodyPr/>
                    <a:lstStyle/>
                    <a:p>
                      <a:pPr algn="ctr"/>
                      <a:r>
                        <a:rPr lang="en-US" dirty="0" smtClean="0"/>
                        <a:t>10</a:t>
                      </a:r>
                      <a:r>
                        <a:rPr lang="en-US" baseline="30000" dirty="0" smtClean="0"/>
                        <a:t>1</a:t>
                      </a:r>
                      <a:endParaRPr lang="en-US" baseline="30000" dirty="0"/>
                    </a:p>
                  </a:txBody>
                  <a:tcPr/>
                </a:tc>
                <a:tc>
                  <a:txBody>
                    <a:bodyPr/>
                    <a:lstStyle/>
                    <a:p>
                      <a:pPr algn="ctr"/>
                      <a:r>
                        <a:rPr lang="en-US" dirty="0" smtClean="0"/>
                        <a:t>10</a:t>
                      </a:r>
                      <a:r>
                        <a:rPr lang="en-US" baseline="30000" dirty="0" smtClean="0"/>
                        <a:t>0</a:t>
                      </a:r>
                      <a:endParaRPr lang="en-US" baseline="30000" dirty="0"/>
                    </a:p>
                  </a:txBody>
                  <a:tcPr/>
                </a:tc>
              </a:tr>
            </a:tbl>
          </a:graphicData>
        </a:graphic>
      </p:graphicFrame>
      <p:graphicFrame>
        <p:nvGraphicFramePr>
          <p:cNvPr id="40" name="Table 39"/>
          <p:cNvGraphicFramePr>
            <a:graphicFrameLocks noGrp="1"/>
          </p:cNvGraphicFramePr>
          <p:nvPr>
            <p:extLst>
              <p:ext uri="{D42A27DB-BD31-4B8C-83A1-F6EECF244321}">
                <p14:modId xmlns:p14="http://schemas.microsoft.com/office/powerpoint/2010/main" val="2455462066"/>
              </p:ext>
            </p:extLst>
          </p:nvPr>
        </p:nvGraphicFramePr>
        <p:xfrm>
          <a:off x="1143000" y="4030717"/>
          <a:ext cx="4572000" cy="741680"/>
        </p:xfrm>
        <a:graphic>
          <a:graphicData uri="http://schemas.openxmlformats.org/drawingml/2006/table">
            <a:tbl>
              <a:tblPr firstRow="1" bandRow="1">
                <a:tableStyleId>{9D7B26C5-4107-4FEC-AEDC-1716B250A1EF}</a:tableStyleId>
              </a:tblPr>
              <a:tblGrid>
                <a:gridCol w="1143000"/>
                <a:gridCol w="1143000"/>
                <a:gridCol w="1143000"/>
                <a:gridCol w="1143000"/>
              </a:tblGrid>
              <a:tr h="370840">
                <a:tc>
                  <a:txBody>
                    <a:bodyPr/>
                    <a:lstStyle/>
                    <a:p>
                      <a:pPr algn="ctr"/>
                      <a:r>
                        <a:rPr lang="en-US" dirty="0" smtClean="0"/>
                        <a:t>2</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r>
              <a:tr h="370840">
                <a:tc>
                  <a:txBody>
                    <a:bodyPr/>
                    <a:lstStyle/>
                    <a:p>
                      <a:pPr algn="ctr"/>
                      <a:r>
                        <a:rPr lang="en-US" baseline="0" dirty="0" smtClean="0"/>
                        <a:t>3</a:t>
                      </a:r>
                      <a:r>
                        <a:rPr lang="en-US" baseline="30000" dirty="0" smtClean="0"/>
                        <a:t>3</a:t>
                      </a:r>
                      <a:endParaRPr lang="en-US" baseline="30000" dirty="0"/>
                    </a:p>
                  </a:txBody>
                  <a:tcPr/>
                </a:tc>
                <a:tc>
                  <a:txBody>
                    <a:bodyPr/>
                    <a:lstStyle/>
                    <a:p>
                      <a:pPr algn="ctr"/>
                      <a:r>
                        <a:rPr lang="en-US" baseline="0" dirty="0" smtClean="0"/>
                        <a:t>3</a:t>
                      </a:r>
                      <a:r>
                        <a:rPr lang="en-US" baseline="30000" dirty="0" smtClean="0"/>
                        <a:t>2</a:t>
                      </a:r>
                      <a:endParaRPr lang="en-US" baseline="30000" dirty="0"/>
                    </a:p>
                  </a:txBody>
                  <a:tcPr/>
                </a:tc>
                <a:tc>
                  <a:txBody>
                    <a:bodyPr/>
                    <a:lstStyle/>
                    <a:p>
                      <a:pPr algn="ctr"/>
                      <a:r>
                        <a:rPr lang="en-US" dirty="0" smtClean="0"/>
                        <a:t>3</a:t>
                      </a:r>
                      <a:r>
                        <a:rPr lang="en-US" baseline="30000" dirty="0" smtClean="0"/>
                        <a:t>1</a:t>
                      </a:r>
                      <a:endParaRPr lang="en-US" baseline="30000" dirty="0"/>
                    </a:p>
                  </a:txBody>
                  <a:tcPr/>
                </a:tc>
                <a:tc>
                  <a:txBody>
                    <a:bodyPr/>
                    <a:lstStyle/>
                    <a:p>
                      <a:pPr algn="ctr"/>
                      <a:r>
                        <a:rPr lang="en-US" dirty="0" smtClean="0"/>
                        <a:t>3</a:t>
                      </a:r>
                      <a:r>
                        <a:rPr lang="en-US" baseline="30000" dirty="0" smtClean="0"/>
                        <a:t>0</a:t>
                      </a:r>
                      <a:endParaRPr lang="en-US" baseline="30000" dirty="0"/>
                    </a:p>
                  </a:txBody>
                  <a:tcPr/>
                </a:tc>
              </a:tr>
            </a:tbl>
          </a:graphicData>
        </a:graphic>
      </p:graphicFrame>
      <p:sp>
        <p:nvSpPr>
          <p:cNvPr id="13" name="TextBox 12"/>
          <p:cNvSpPr txBox="1"/>
          <p:nvPr/>
        </p:nvSpPr>
        <p:spPr>
          <a:xfrm>
            <a:off x="704850" y="2057400"/>
            <a:ext cx="5448300" cy="369332"/>
          </a:xfrm>
          <a:prstGeom prst="rect">
            <a:avLst/>
          </a:prstGeom>
          <a:noFill/>
        </p:spPr>
        <p:txBody>
          <a:bodyPr wrap="square" rtlCol="0">
            <a:spAutoFit/>
          </a:bodyPr>
          <a:lstStyle/>
          <a:p>
            <a:r>
              <a:rPr lang="en-US" b="1" dirty="0" smtClean="0">
                <a:solidFill>
                  <a:srgbClr val="7030A0"/>
                </a:solidFill>
              </a:rPr>
              <a:t>Ex. 1: Here’s 3623</a:t>
            </a:r>
            <a:r>
              <a:rPr lang="en-US" b="1" baseline="-25000" dirty="0" smtClean="0">
                <a:solidFill>
                  <a:srgbClr val="7030A0"/>
                </a:solidFill>
              </a:rPr>
              <a:t>10</a:t>
            </a:r>
            <a:r>
              <a:rPr lang="en-US" b="1" dirty="0" smtClean="0">
                <a:solidFill>
                  <a:srgbClr val="7030A0"/>
                </a:solidFill>
              </a:rPr>
              <a:t> (this notation means “in base 10”)</a:t>
            </a:r>
            <a:r>
              <a:rPr lang="en-US" b="1" baseline="-25000" dirty="0" smtClean="0">
                <a:solidFill>
                  <a:srgbClr val="7030A0"/>
                </a:solidFill>
              </a:rPr>
              <a:t> </a:t>
            </a:r>
            <a:endParaRPr lang="en-US" b="1" baseline="-25000" dirty="0">
              <a:solidFill>
                <a:srgbClr val="7030A0"/>
              </a:solidFill>
            </a:endParaRPr>
          </a:p>
        </p:txBody>
      </p:sp>
      <p:sp>
        <p:nvSpPr>
          <p:cNvPr id="15" name="TextBox 14"/>
          <p:cNvSpPr txBox="1"/>
          <p:nvPr/>
        </p:nvSpPr>
        <p:spPr>
          <a:xfrm>
            <a:off x="1143000" y="3200400"/>
            <a:ext cx="4114800" cy="369332"/>
          </a:xfrm>
          <a:prstGeom prst="rect">
            <a:avLst/>
          </a:prstGeom>
          <a:noFill/>
        </p:spPr>
        <p:txBody>
          <a:bodyPr wrap="square" rtlCol="0">
            <a:spAutoFit/>
          </a:bodyPr>
          <a:lstStyle/>
          <a:p>
            <a:r>
              <a:rPr lang="en-US" b="1" dirty="0" smtClean="0"/>
              <a:t>3 x 10</a:t>
            </a:r>
            <a:r>
              <a:rPr lang="en-US" b="1" baseline="30000" dirty="0" smtClean="0"/>
              <a:t>3 </a:t>
            </a:r>
            <a:r>
              <a:rPr lang="en-US" b="1" dirty="0" smtClean="0"/>
              <a:t>+ 6 x 10</a:t>
            </a:r>
            <a:r>
              <a:rPr lang="en-US" b="1" baseline="30000" dirty="0" smtClean="0"/>
              <a:t>2 </a:t>
            </a:r>
            <a:r>
              <a:rPr lang="en-US" b="1" dirty="0" smtClean="0"/>
              <a:t>+ 2 x 10</a:t>
            </a:r>
            <a:r>
              <a:rPr lang="en-US" b="1" baseline="30000" dirty="0" smtClean="0"/>
              <a:t>1 </a:t>
            </a:r>
            <a:r>
              <a:rPr lang="en-US" b="1" dirty="0" smtClean="0"/>
              <a:t>+ 3 x 10</a:t>
            </a:r>
            <a:r>
              <a:rPr lang="en-US" b="1" baseline="30000" dirty="0" smtClean="0"/>
              <a:t>0 </a:t>
            </a:r>
            <a:r>
              <a:rPr lang="en-US" b="1" dirty="0" smtClean="0"/>
              <a:t>= </a:t>
            </a:r>
            <a:r>
              <a:rPr lang="en-US" b="1" dirty="0"/>
              <a:t>3623</a:t>
            </a:r>
            <a:endParaRPr lang="en-US" b="1" baseline="30000" dirty="0"/>
          </a:p>
        </p:txBody>
      </p:sp>
      <p:sp>
        <p:nvSpPr>
          <p:cNvPr id="53" name="TextBox 52"/>
          <p:cNvSpPr txBox="1"/>
          <p:nvPr/>
        </p:nvSpPr>
        <p:spPr>
          <a:xfrm>
            <a:off x="717332" y="3669268"/>
            <a:ext cx="5448300" cy="369332"/>
          </a:xfrm>
          <a:prstGeom prst="rect">
            <a:avLst/>
          </a:prstGeom>
          <a:noFill/>
        </p:spPr>
        <p:txBody>
          <a:bodyPr wrap="square" rtlCol="0">
            <a:spAutoFit/>
          </a:bodyPr>
          <a:lstStyle/>
          <a:p>
            <a:r>
              <a:rPr lang="en-US" b="1" dirty="0" smtClean="0">
                <a:solidFill>
                  <a:srgbClr val="7030A0"/>
                </a:solidFill>
              </a:rPr>
              <a:t>Ex. 2: Here’s 2102</a:t>
            </a:r>
            <a:r>
              <a:rPr lang="en-US" b="1" baseline="-25000" dirty="0" smtClean="0">
                <a:solidFill>
                  <a:srgbClr val="7030A0"/>
                </a:solidFill>
              </a:rPr>
              <a:t>3</a:t>
            </a:r>
            <a:r>
              <a:rPr lang="en-US" b="1" dirty="0" smtClean="0">
                <a:solidFill>
                  <a:srgbClr val="7030A0"/>
                </a:solidFill>
              </a:rPr>
              <a:t>.</a:t>
            </a:r>
            <a:r>
              <a:rPr lang="en-US" b="1" baseline="-25000" dirty="0" smtClean="0">
                <a:solidFill>
                  <a:srgbClr val="7030A0"/>
                </a:solidFill>
              </a:rPr>
              <a:t> </a:t>
            </a:r>
            <a:endParaRPr lang="en-US" b="1" baseline="-25000" dirty="0">
              <a:solidFill>
                <a:srgbClr val="7030A0"/>
              </a:solidFill>
            </a:endParaRPr>
          </a:p>
        </p:txBody>
      </p:sp>
      <p:sp>
        <p:nvSpPr>
          <p:cNvPr id="57" name="TextBox 56"/>
          <p:cNvSpPr txBox="1"/>
          <p:nvPr/>
        </p:nvSpPr>
        <p:spPr>
          <a:xfrm>
            <a:off x="1051034" y="4749204"/>
            <a:ext cx="5257800" cy="369332"/>
          </a:xfrm>
          <a:prstGeom prst="rect">
            <a:avLst/>
          </a:prstGeom>
          <a:noFill/>
        </p:spPr>
        <p:txBody>
          <a:bodyPr wrap="square" rtlCol="0">
            <a:spAutoFit/>
          </a:bodyPr>
          <a:lstStyle/>
          <a:p>
            <a:r>
              <a:rPr lang="en-US" b="1" dirty="0"/>
              <a:t>2</a:t>
            </a:r>
            <a:r>
              <a:rPr lang="en-US" b="1" dirty="0" smtClean="0"/>
              <a:t> x 3</a:t>
            </a:r>
            <a:r>
              <a:rPr lang="en-US" b="1" baseline="30000" dirty="0" smtClean="0"/>
              <a:t>3 </a:t>
            </a:r>
            <a:r>
              <a:rPr lang="en-US" b="1" dirty="0" smtClean="0"/>
              <a:t>+ 1 x 3</a:t>
            </a:r>
            <a:r>
              <a:rPr lang="en-US" b="1" baseline="30000" dirty="0" smtClean="0"/>
              <a:t>2 </a:t>
            </a:r>
            <a:r>
              <a:rPr lang="en-US" b="1" dirty="0" smtClean="0"/>
              <a:t>+ 0 x 3</a:t>
            </a:r>
            <a:r>
              <a:rPr lang="en-US" b="1" baseline="30000" dirty="0" smtClean="0"/>
              <a:t>1 </a:t>
            </a:r>
            <a:r>
              <a:rPr lang="en-US" b="1" dirty="0" smtClean="0"/>
              <a:t>+ 2 x 3</a:t>
            </a:r>
            <a:r>
              <a:rPr lang="en-US" b="1" baseline="30000" dirty="0" smtClean="0"/>
              <a:t>0 </a:t>
            </a:r>
            <a:r>
              <a:rPr lang="en-US" b="1" dirty="0" smtClean="0"/>
              <a:t>= 54 + 9 + 0 + 2 = 65</a:t>
            </a:r>
            <a:r>
              <a:rPr lang="en-US" b="1" baseline="-25000" dirty="0" smtClean="0"/>
              <a:t>10</a:t>
            </a:r>
            <a:endParaRPr lang="en-US" b="1" baseline="-25000" dirty="0"/>
          </a:p>
        </p:txBody>
      </p:sp>
      <p:sp>
        <p:nvSpPr>
          <p:cNvPr id="58" name="TextBox 57"/>
          <p:cNvSpPr txBox="1"/>
          <p:nvPr/>
        </p:nvSpPr>
        <p:spPr>
          <a:xfrm>
            <a:off x="533400" y="5180132"/>
            <a:ext cx="5943600" cy="369332"/>
          </a:xfrm>
          <a:prstGeom prst="rect">
            <a:avLst/>
          </a:prstGeom>
          <a:noFill/>
        </p:spPr>
        <p:txBody>
          <a:bodyPr wrap="square" rtlCol="0">
            <a:spAutoFit/>
          </a:bodyPr>
          <a:lstStyle/>
          <a:p>
            <a:r>
              <a:rPr lang="en-US" b="1" dirty="0" smtClean="0">
                <a:solidFill>
                  <a:srgbClr val="002060"/>
                </a:solidFill>
              </a:rPr>
              <a:t>Now for 202</a:t>
            </a:r>
            <a:r>
              <a:rPr lang="en-US" b="1" baseline="-25000" dirty="0" smtClean="0">
                <a:solidFill>
                  <a:srgbClr val="002060"/>
                </a:solidFill>
              </a:rPr>
              <a:t>4</a:t>
            </a:r>
            <a:r>
              <a:rPr lang="en-US" b="1" dirty="0" smtClean="0">
                <a:solidFill>
                  <a:srgbClr val="002060"/>
                </a:solidFill>
              </a:rPr>
              <a:t>. We’re going to assume that 0</a:t>
            </a:r>
            <a:r>
              <a:rPr lang="en-US" b="1" baseline="-25000" dirty="0" smtClean="0">
                <a:solidFill>
                  <a:srgbClr val="002060"/>
                </a:solidFill>
              </a:rPr>
              <a:t>8</a:t>
            </a:r>
            <a:r>
              <a:rPr lang="en-US" b="1" dirty="0" smtClean="0">
                <a:solidFill>
                  <a:srgbClr val="002060"/>
                </a:solidFill>
              </a:rPr>
              <a:t> is 0, which it is. </a:t>
            </a:r>
            <a:endParaRPr lang="en-US" b="1" baseline="-25000" dirty="0">
              <a:solidFill>
                <a:srgbClr val="002060"/>
              </a:solidFill>
            </a:endParaRPr>
          </a:p>
        </p:txBody>
      </p:sp>
      <p:graphicFrame>
        <p:nvGraphicFramePr>
          <p:cNvPr id="59" name="Table 58"/>
          <p:cNvGraphicFramePr>
            <a:graphicFrameLocks noGrp="1"/>
          </p:cNvGraphicFramePr>
          <p:nvPr>
            <p:extLst>
              <p:ext uri="{D42A27DB-BD31-4B8C-83A1-F6EECF244321}">
                <p14:modId xmlns:p14="http://schemas.microsoft.com/office/powerpoint/2010/main" val="3563517715"/>
              </p:ext>
            </p:extLst>
          </p:nvPr>
        </p:nvGraphicFramePr>
        <p:xfrm>
          <a:off x="1726982" y="5549464"/>
          <a:ext cx="3429000" cy="741680"/>
        </p:xfrm>
        <a:graphic>
          <a:graphicData uri="http://schemas.openxmlformats.org/drawingml/2006/table">
            <a:tbl>
              <a:tblPr firstRow="1" bandRow="1">
                <a:tableStyleId>{9D7B26C5-4107-4FEC-AEDC-1716B250A1EF}</a:tableStyleId>
              </a:tblPr>
              <a:tblGrid>
                <a:gridCol w="1143000"/>
                <a:gridCol w="1143000"/>
                <a:gridCol w="1143000"/>
              </a:tblGrid>
              <a:tr h="370840">
                <a:tc>
                  <a:txBody>
                    <a:bodyPr/>
                    <a:lstStyle/>
                    <a:p>
                      <a:pPr algn="ctr"/>
                      <a:r>
                        <a:rPr lang="en-US" dirty="0" smtClean="0"/>
                        <a:t>2</a:t>
                      </a:r>
                      <a:endParaRPr lang="en-US" dirty="0"/>
                    </a:p>
                  </a:txBody>
                  <a:tcPr/>
                </a:tc>
                <a:tc>
                  <a:txBody>
                    <a:bodyPr/>
                    <a:lstStyle/>
                    <a:p>
                      <a:pPr algn="ctr"/>
                      <a:r>
                        <a:rPr lang="en-US" dirty="0" smtClean="0"/>
                        <a:t>0</a:t>
                      </a:r>
                      <a:endParaRPr lang="en-US" dirty="0"/>
                    </a:p>
                  </a:txBody>
                  <a:tcPr/>
                </a:tc>
                <a:tc>
                  <a:txBody>
                    <a:bodyPr/>
                    <a:lstStyle/>
                    <a:p>
                      <a:pPr algn="ctr"/>
                      <a:r>
                        <a:rPr lang="en-US" dirty="0" smtClean="0"/>
                        <a:t>2</a:t>
                      </a:r>
                      <a:endParaRPr lang="en-US" dirty="0"/>
                    </a:p>
                  </a:txBody>
                  <a:tcPr/>
                </a:tc>
              </a:tr>
              <a:tr h="370840">
                <a:tc>
                  <a:txBody>
                    <a:bodyPr/>
                    <a:lstStyle/>
                    <a:p>
                      <a:pPr algn="ctr"/>
                      <a:r>
                        <a:rPr lang="en-US" baseline="0" dirty="0" smtClean="0"/>
                        <a:t>4</a:t>
                      </a:r>
                      <a:r>
                        <a:rPr lang="en-US" baseline="30000" dirty="0" smtClean="0"/>
                        <a:t>2</a:t>
                      </a:r>
                      <a:endParaRPr lang="en-US" baseline="30000" dirty="0"/>
                    </a:p>
                  </a:txBody>
                  <a:tcPr/>
                </a:tc>
                <a:tc>
                  <a:txBody>
                    <a:bodyPr/>
                    <a:lstStyle/>
                    <a:p>
                      <a:pPr algn="ctr"/>
                      <a:r>
                        <a:rPr lang="en-US" dirty="0" smtClean="0"/>
                        <a:t>4</a:t>
                      </a:r>
                      <a:r>
                        <a:rPr lang="en-US" baseline="30000" dirty="0" smtClean="0"/>
                        <a:t>1</a:t>
                      </a:r>
                      <a:endParaRPr lang="en-US" baseline="30000" dirty="0"/>
                    </a:p>
                  </a:txBody>
                  <a:tcPr/>
                </a:tc>
                <a:tc>
                  <a:txBody>
                    <a:bodyPr/>
                    <a:lstStyle/>
                    <a:p>
                      <a:pPr algn="ctr"/>
                      <a:r>
                        <a:rPr lang="en-US" dirty="0" smtClean="0"/>
                        <a:t>4</a:t>
                      </a:r>
                      <a:r>
                        <a:rPr lang="en-US" baseline="30000" dirty="0" smtClean="0"/>
                        <a:t>0</a:t>
                      </a:r>
                      <a:endParaRPr lang="en-US" baseline="30000" dirty="0"/>
                    </a:p>
                  </a:txBody>
                  <a:tcPr/>
                </a:tc>
              </a:tr>
            </a:tbl>
          </a:graphicData>
        </a:graphic>
      </p:graphicFrame>
      <p:sp>
        <p:nvSpPr>
          <p:cNvPr id="60" name="TextBox 59"/>
          <p:cNvSpPr txBox="1"/>
          <p:nvPr/>
        </p:nvSpPr>
        <p:spPr>
          <a:xfrm>
            <a:off x="1587064" y="6277302"/>
            <a:ext cx="5257800" cy="369332"/>
          </a:xfrm>
          <a:prstGeom prst="rect">
            <a:avLst/>
          </a:prstGeom>
          <a:noFill/>
        </p:spPr>
        <p:txBody>
          <a:bodyPr wrap="square" rtlCol="0">
            <a:spAutoFit/>
          </a:bodyPr>
          <a:lstStyle/>
          <a:p>
            <a:r>
              <a:rPr lang="en-US" b="1" dirty="0" smtClean="0"/>
              <a:t>2 x 4</a:t>
            </a:r>
            <a:r>
              <a:rPr lang="en-US" b="1" baseline="30000" dirty="0" smtClean="0"/>
              <a:t>2 </a:t>
            </a:r>
            <a:r>
              <a:rPr lang="en-US" b="1" dirty="0" smtClean="0"/>
              <a:t>+ 0 x 4</a:t>
            </a:r>
            <a:r>
              <a:rPr lang="en-US" b="1" baseline="30000" dirty="0" smtClean="0"/>
              <a:t>1 </a:t>
            </a:r>
            <a:r>
              <a:rPr lang="en-US" b="1" dirty="0" smtClean="0"/>
              <a:t>+ 2 x 4</a:t>
            </a:r>
            <a:r>
              <a:rPr lang="en-US" b="1" baseline="30000" dirty="0" smtClean="0"/>
              <a:t>0 </a:t>
            </a:r>
            <a:r>
              <a:rPr lang="en-US" b="1" dirty="0" smtClean="0"/>
              <a:t>= 32 + 0 + 4 = 34</a:t>
            </a:r>
            <a:r>
              <a:rPr lang="en-US" b="1" baseline="-25000" dirty="0" smtClean="0"/>
              <a:t>10</a:t>
            </a:r>
            <a:endParaRPr lang="en-US" b="1" baseline="-25000" dirty="0"/>
          </a:p>
        </p:txBody>
      </p:sp>
      <p:sp>
        <p:nvSpPr>
          <p:cNvPr id="16" name="TextBox 15"/>
          <p:cNvSpPr txBox="1"/>
          <p:nvPr/>
        </p:nvSpPr>
        <p:spPr>
          <a:xfrm>
            <a:off x="838200" y="6654204"/>
            <a:ext cx="5486400" cy="369332"/>
          </a:xfrm>
          <a:prstGeom prst="rect">
            <a:avLst/>
          </a:prstGeom>
          <a:noFill/>
        </p:spPr>
        <p:txBody>
          <a:bodyPr wrap="square" rtlCol="0">
            <a:spAutoFit/>
          </a:bodyPr>
          <a:lstStyle/>
          <a:p>
            <a:r>
              <a:rPr lang="en-US" b="1" dirty="0" smtClean="0">
                <a:solidFill>
                  <a:srgbClr val="002060"/>
                </a:solidFill>
              </a:rPr>
              <a:t>So 34 – 34 = 0… but how to we write 34 in base 17??</a:t>
            </a:r>
            <a:endParaRPr lang="en-US" b="1" dirty="0">
              <a:solidFill>
                <a:srgbClr val="002060"/>
              </a:solidFill>
            </a:endParaRPr>
          </a:p>
        </p:txBody>
      </p:sp>
      <p:graphicFrame>
        <p:nvGraphicFramePr>
          <p:cNvPr id="61" name="Table 60"/>
          <p:cNvGraphicFramePr>
            <a:graphicFrameLocks noGrp="1"/>
          </p:cNvGraphicFramePr>
          <p:nvPr>
            <p:extLst>
              <p:ext uri="{D42A27DB-BD31-4B8C-83A1-F6EECF244321}">
                <p14:modId xmlns:p14="http://schemas.microsoft.com/office/powerpoint/2010/main" val="2262784045"/>
              </p:ext>
            </p:extLst>
          </p:nvPr>
        </p:nvGraphicFramePr>
        <p:xfrm>
          <a:off x="1770996" y="7091154"/>
          <a:ext cx="3429000" cy="741680"/>
        </p:xfrm>
        <a:graphic>
          <a:graphicData uri="http://schemas.openxmlformats.org/drawingml/2006/table">
            <a:tbl>
              <a:tblPr firstRow="1" bandRow="1">
                <a:tableStyleId>{9D7B26C5-4107-4FEC-AEDC-1716B250A1EF}</a:tableStyleId>
              </a:tblPr>
              <a:tblGrid>
                <a:gridCol w="1143000"/>
                <a:gridCol w="1143000"/>
                <a:gridCol w="1143000"/>
              </a:tblGrid>
              <a:tr h="370840">
                <a:tc>
                  <a:txBody>
                    <a:bodyPr/>
                    <a:lstStyle/>
                    <a:p>
                      <a:pPr algn="ctr"/>
                      <a:r>
                        <a:rPr lang="en-US" dirty="0" smtClean="0"/>
                        <a:t>0</a:t>
                      </a:r>
                      <a:endParaRPr lang="en-US" dirty="0"/>
                    </a:p>
                  </a:txBody>
                  <a:tcPr/>
                </a:tc>
                <a:tc>
                  <a:txBody>
                    <a:bodyPr/>
                    <a:lstStyle/>
                    <a:p>
                      <a:pPr algn="ctr"/>
                      <a:r>
                        <a:rPr lang="en-US" dirty="0" smtClean="0"/>
                        <a:t>2</a:t>
                      </a:r>
                      <a:endParaRPr lang="en-US" dirty="0"/>
                    </a:p>
                  </a:txBody>
                  <a:tcPr/>
                </a:tc>
                <a:tc>
                  <a:txBody>
                    <a:bodyPr/>
                    <a:lstStyle/>
                    <a:p>
                      <a:pPr algn="ctr"/>
                      <a:r>
                        <a:rPr lang="en-US" dirty="0" smtClean="0"/>
                        <a:t>0</a:t>
                      </a:r>
                      <a:endParaRPr lang="en-US" dirty="0"/>
                    </a:p>
                  </a:txBody>
                  <a:tcPr/>
                </a:tc>
              </a:tr>
              <a:tr h="370840">
                <a:tc>
                  <a:txBody>
                    <a:bodyPr/>
                    <a:lstStyle/>
                    <a:p>
                      <a:pPr algn="ctr"/>
                      <a:r>
                        <a:rPr lang="en-US" baseline="0" dirty="0" smtClean="0"/>
                        <a:t>17</a:t>
                      </a:r>
                      <a:r>
                        <a:rPr lang="en-US" baseline="30000" dirty="0" smtClean="0"/>
                        <a:t>2</a:t>
                      </a:r>
                      <a:endParaRPr lang="en-US" baseline="30000" dirty="0"/>
                    </a:p>
                  </a:txBody>
                  <a:tcPr/>
                </a:tc>
                <a:tc>
                  <a:txBody>
                    <a:bodyPr/>
                    <a:lstStyle/>
                    <a:p>
                      <a:pPr algn="ctr"/>
                      <a:r>
                        <a:rPr lang="en-US" dirty="0" smtClean="0"/>
                        <a:t>17</a:t>
                      </a:r>
                      <a:r>
                        <a:rPr lang="en-US" baseline="30000" dirty="0" smtClean="0"/>
                        <a:t>1</a:t>
                      </a:r>
                      <a:endParaRPr lang="en-US" baseline="30000" dirty="0"/>
                    </a:p>
                  </a:txBody>
                  <a:tcPr/>
                </a:tc>
                <a:tc>
                  <a:txBody>
                    <a:bodyPr/>
                    <a:lstStyle/>
                    <a:p>
                      <a:pPr algn="ctr"/>
                      <a:r>
                        <a:rPr lang="en-US" dirty="0" smtClean="0"/>
                        <a:t>17</a:t>
                      </a:r>
                      <a:r>
                        <a:rPr lang="en-US" baseline="30000" dirty="0" smtClean="0"/>
                        <a:t>0</a:t>
                      </a:r>
                      <a:endParaRPr lang="en-US" baseline="30000" dirty="0"/>
                    </a:p>
                  </a:txBody>
                  <a:tcPr/>
                </a:tc>
              </a:tr>
            </a:tbl>
          </a:graphicData>
        </a:graphic>
      </p:graphicFrame>
      <p:sp>
        <p:nvSpPr>
          <p:cNvPr id="62" name="TextBox 61"/>
          <p:cNvSpPr txBox="1"/>
          <p:nvPr/>
        </p:nvSpPr>
        <p:spPr>
          <a:xfrm>
            <a:off x="0" y="7924800"/>
            <a:ext cx="6858000" cy="1200329"/>
          </a:xfrm>
          <a:prstGeom prst="rect">
            <a:avLst/>
          </a:prstGeom>
          <a:noFill/>
        </p:spPr>
        <p:txBody>
          <a:bodyPr wrap="square" rtlCol="0">
            <a:spAutoFit/>
          </a:bodyPr>
          <a:lstStyle/>
          <a:p>
            <a:pPr algn="ctr"/>
            <a:r>
              <a:rPr lang="en-US" b="1" dirty="0" smtClean="0">
                <a:solidFill>
                  <a:srgbClr val="002060"/>
                </a:solidFill>
              </a:rPr>
              <a:t>Make your chart, table, etc. How many 289’s fit into 34? Hopefully, you’re thinking ‘none.’ How many 17’s fit into 34? …. 2! Fill that in. If you used up 34 of the 34, how much do you have left? That’s right. None. Fill in a zero, and you have your answer!!</a:t>
            </a:r>
            <a:endParaRPr lang="en-US" b="1" dirty="0">
              <a:solidFill>
                <a:srgbClr val="002060"/>
              </a:solidFill>
            </a:endParaRPr>
          </a:p>
        </p:txBody>
      </p:sp>
      <p:sp>
        <p:nvSpPr>
          <p:cNvPr id="20" name="Rectangle 19"/>
          <p:cNvSpPr/>
          <p:nvPr/>
        </p:nvSpPr>
        <p:spPr>
          <a:xfrm>
            <a:off x="3200400" y="7099736"/>
            <a:ext cx="1752600" cy="367864"/>
          </a:xfrm>
          <a:prstGeom prst="rect">
            <a:avLst/>
          </a:prstGeom>
          <a:noFill/>
          <a:ln w="76200"/>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9227960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81000"/>
            <a:ext cx="6172200" cy="1524000"/>
          </a:xfrm>
        </p:spPr>
        <p:txBody>
          <a:bodyPr/>
          <a:lstStyle/>
          <a:p>
            <a:r>
              <a:rPr lang="en-US" dirty="0" smtClean="0"/>
              <a:t>Key</a:t>
            </a:r>
            <a:endParaRPr lang="en-US" dirty="0"/>
          </a:p>
        </p:txBody>
      </p:sp>
      <p:sp>
        <p:nvSpPr>
          <p:cNvPr id="3" name="Content Placeholder 2"/>
          <p:cNvSpPr>
            <a:spLocks noGrp="1"/>
          </p:cNvSpPr>
          <p:nvPr>
            <p:ph idx="1"/>
          </p:nvPr>
        </p:nvSpPr>
        <p:spPr>
          <a:xfrm>
            <a:off x="342900" y="609600"/>
            <a:ext cx="6172200" cy="7086599"/>
          </a:xfrm>
        </p:spPr>
        <p:txBody>
          <a:bodyPr/>
          <a:lstStyle/>
          <a:p>
            <a:pPr marL="514350" indent="-514350">
              <a:buFont typeface="+mj-lt"/>
              <a:buAutoNum type="arabicPeriod" startAt="5"/>
            </a:pPr>
            <a:r>
              <a:rPr lang="en-US" sz="2400" dirty="0"/>
              <a:t>Peter wants to drive to Katie’s house using the lines. If he starts at P and Katie lives at K, and if he only drives south or east, how many different routes could he take?</a:t>
            </a:r>
          </a:p>
          <a:p>
            <a:pPr marL="514350" indent="-514350">
              <a:buFont typeface="+mj-lt"/>
              <a:buAutoNum type="arabicPeriod" startAt="3"/>
            </a:pPr>
            <a:endParaRPr lang="en-US" sz="2400" dirty="0"/>
          </a:p>
          <a:p>
            <a:pPr marL="514350" indent="-514350">
              <a:buFont typeface="+mj-lt"/>
              <a:buAutoNum type="arabicPeriod" startAt="3"/>
            </a:pPr>
            <a:endParaRPr lang="en-US" dirty="0"/>
          </a:p>
        </p:txBody>
      </p:sp>
      <p:graphicFrame>
        <p:nvGraphicFramePr>
          <p:cNvPr id="38" name="Table 37"/>
          <p:cNvGraphicFramePr>
            <a:graphicFrameLocks noGrp="1"/>
          </p:cNvGraphicFramePr>
          <p:nvPr>
            <p:extLst>
              <p:ext uri="{D42A27DB-BD31-4B8C-83A1-F6EECF244321}">
                <p14:modId xmlns:p14="http://schemas.microsoft.com/office/powerpoint/2010/main" val="2348675421"/>
              </p:ext>
            </p:extLst>
          </p:nvPr>
        </p:nvGraphicFramePr>
        <p:xfrm>
          <a:off x="1082566" y="2307012"/>
          <a:ext cx="4648200" cy="3351015"/>
        </p:xfrm>
        <a:graphic>
          <a:graphicData uri="http://schemas.openxmlformats.org/drawingml/2006/table">
            <a:tbl>
              <a:tblPr firstRow="1" bandRow="1">
                <a:tableStyleId>{5940675A-B579-460E-94D1-54222C63F5DA}</a:tableStyleId>
              </a:tblPr>
              <a:tblGrid>
                <a:gridCol w="1162050"/>
                <a:gridCol w="1162050"/>
                <a:gridCol w="1162050"/>
                <a:gridCol w="1162050"/>
              </a:tblGrid>
              <a:tr h="1117005">
                <a:tc>
                  <a:txBody>
                    <a:bodyPr/>
                    <a:lstStyle/>
                    <a:p>
                      <a:endParaRPr lang="en-US" sz="1200" dirty="0"/>
                    </a:p>
                  </a:txBody>
                  <a:tcPr/>
                </a:tc>
                <a:tc>
                  <a:txBody>
                    <a:bodyPr/>
                    <a:lstStyle/>
                    <a:p>
                      <a:endParaRPr lang="en-US" sz="1200"/>
                    </a:p>
                  </a:txBody>
                  <a:tcPr/>
                </a:tc>
                <a:tc>
                  <a:txBody>
                    <a:bodyPr/>
                    <a:lstStyle/>
                    <a:p>
                      <a:endParaRPr lang="en-US" sz="1200"/>
                    </a:p>
                  </a:txBody>
                  <a:tcPr/>
                </a:tc>
                <a:tc>
                  <a:txBody>
                    <a:bodyPr/>
                    <a:lstStyle/>
                    <a:p>
                      <a:endParaRPr lang="en-US" sz="1200"/>
                    </a:p>
                  </a:txBody>
                  <a:tcPr/>
                </a:tc>
              </a:tr>
              <a:tr h="1117005">
                <a:tc>
                  <a:txBody>
                    <a:bodyPr/>
                    <a:lstStyle/>
                    <a:p>
                      <a:endParaRPr lang="en-US" sz="1200"/>
                    </a:p>
                  </a:txBody>
                  <a:tcPr/>
                </a:tc>
                <a:tc>
                  <a:txBody>
                    <a:bodyPr/>
                    <a:lstStyle/>
                    <a:p>
                      <a:endParaRPr lang="en-US" sz="1200"/>
                    </a:p>
                  </a:txBody>
                  <a:tcPr/>
                </a:tc>
                <a:tc>
                  <a:txBody>
                    <a:bodyPr/>
                    <a:lstStyle/>
                    <a:p>
                      <a:endParaRPr lang="en-US" sz="1200"/>
                    </a:p>
                  </a:txBody>
                  <a:tcPr/>
                </a:tc>
                <a:tc>
                  <a:txBody>
                    <a:bodyPr/>
                    <a:lstStyle/>
                    <a:p>
                      <a:endParaRPr lang="en-US" sz="1200"/>
                    </a:p>
                  </a:txBody>
                  <a:tcPr/>
                </a:tc>
              </a:tr>
              <a:tr h="1117005">
                <a:tc gridSpan="2">
                  <a:txBody>
                    <a:bodyPr/>
                    <a:lstStyle/>
                    <a:p>
                      <a:endParaRPr lang="en-US" sz="1200" dirty="0"/>
                    </a:p>
                  </a:txBody>
                  <a:tcPr/>
                </a:tc>
                <a:tc hMerge="1">
                  <a:txBody>
                    <a:bodyPr/>
                    <a:lstStyle/>
                    <a:p>
                      <a:endParaRPr lang="en-US" sz="1200" dirty="0"/>
                    </a:p>
                  </a:txBody>
                  <a:tcPr/>
                </a:tc>
                <a:tc>
                  <a:txBody>
                    <a:bodyPr/>
                    <a:lstStyle/>
                    <a:p>
                      <a:endParaRPr lang="en-US" sz="1200" dirty="0"/>
                    </a:p>
                  </a:txBody>
                  <a:tcPr/>
                </a:tc>
                <a:tc>
                  <a:txBody>
                    <a:bodyPr/>
                    <a:lstStyle/>
                    <a:p>
                      <a:endParaRPr lang="en-US" sz="1200" dirty="0"/>
                    </a:p>
                  </a:txBody>
                  <a:tcPr/>
                </a:tc>
              </a:tr>
            </a:tbl>
          </a:graphicData>
        </a:graphic>
      </p:graphicFrame>
      <p:sp>
        <p:nvSpPr>
          <p:cNvPr id="6" name="TextBox 5"/>
          <p:cNvSpPr txBox="1"/>
          <p:nvPr/>
        </p:nvSpPr>
        <p:spPr>
          <a:xfrm>
            <a:off x="381000" y="1857015"/>
            <a:ext cx="762000" cy="830997"/>
          </a:xfrm>
          <a:prstGeom prst="rect">
            <a:avLst/>
          </a:prstGeom>
          <a:noFill/>
        </p:spPr>
        <p:txBody>
          <a:bodyPr wrap="square" rtlCol="0">
            <a:spAutoFit/>
          </a:bodyPr>
          <a:lstStyle/>
          <a:p>
            <a:r>
              <a:rPr lang="en-US" sz="4800" b="1" dirty="0" smtClean="0"/>
              <a:t>P</a:t>
            </a:r>
            <a:endParaRPr lang="en-US" sz="4800" b="1" dirty="0"/>
          </a:p>
        </p:txBody>
      </p:sp>
      <p:sp>
        <p:nvSpPr>
          <p:cNvPr id="40" name="TextBox 39"/>
          <p:cNvSpPr txBox="1"/>
          <p:nvPr/>
        </p:nvSpPr>
        <p:spPr>
          <a:xfrm>
            <a:off x="6001404" y="5399680"/>
            <a:ext cx="762000" cy="830997"/>
          </a:xfrm>
          <a:prstGeom prst="rect">
            <a:avLst/>
          </a:prstGeom>
          <a:noFill/>
        </p:spPr>
        <p:txBody>
          <a:bodyPr wrap="square" rtlCol="0">
            <a:spAutoFit/>
          </a:bodyPr>
          <a:lstStyle/>
          <a:p>
            <a:r>
              <a:rPr lang="en-US" sz="4800" b="1" dirty="0"/>
              <a:t>K</a:t>
            </a:r>
            <a:endParaRPr lang="en-US" sz="4800" b="1" dirty="0"/>
          </a:p>
        </p:txBody>
      </p:sp>
      <p:sp>
        <p:nvSpPr>
          <p:cNvPr id="8" name="Oval 7"/>
          <p:cNvSpPr/>
          <p:nvPr/>
        </p:nvSpPr>
        <p:spPr>
          <a:xfrm>
            <a:off x="914400" y="2167239"/>
            <a:ext cx="381000" cy="444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42" name="Oval 41"/>
          <p:cNvSpPr/>
          <p:nvPr/>
        </p:nvSpPr>
        <p:spPr>
          <a:xfrm>
            <a:off x="914400" y="3157839"/>
            <a:ext cx="381000" cy="444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3" name="Oval 52"/>
          <p:cNvSpPr/>
          <p:nvPr/>
        </p:nvSpPr>
        <p:spPr>
          <a:xfrm>
            <a:off x="914400" y="4300839"/>
            <a:ext cx="381000" cy="444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7" name="Oval 56"/>
          <p:cNvSpPr/>
          <p:nvPr/>
        </p:nvSpPr>
        <p:spPr>
          <a:xfrm>
            <a:off x="914400" y="5443839"/>
            <a:ext cx="381000" cy="444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8" name="Oval 57"/>
          <p:cNvSpPr/>
          <p:nvPr/>
        </p:nvSpPr>
        <p:spPr>
          <a:xfrm>
            <a:off x="2057400" y="2167239"/>
            <a:ext cx="381000" cy="444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59" name="Oval 58"/>
          <p:cNvSpPr/>
          <p:nvPr/>
        </p:nvSpPr>
        <p:spPr>
          <a:xfrm>
            <a:off x="3200400" y="2167239"/>
            <a:ext cx="381000" cy="444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60" name="Oval 59"/>
          <p:cNvSpPr/>
          <p:nvPr/>
        </p:nvSpPr>
        <p:spPr>
          <a:xfrm>
            <a:off x="4343400" y="2167239"/>
            <a:ext cx="381000" cy="444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61" name="Oval 60"/>
          <p:cNvSpPr/>
          <p:nvPr/>
        </p:nvSpPr>
        <p:spPr>
          <a:xfrm>
            <a:off x="5486400" y="2167239"/>
            <a:ext cx="381000" cy="44457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3" name="TextBox 12"/>
          <p:cNvSpPr txBox="1"/>
          <p:nvPr/>
        </p:nvSpPr>
        <p:spPr>
          <a:xfrm>
            <a:off x="-79484" y="5801250"/>
            <a:ext cx="4803884" cy="3416320"/>
          </a:xfrm>
          <a:prstGeom prst="rect">
            <a:avLst/>
          </a:prstGeom>
          <a:noFill/>
        </p:spPr>
        <p:txBody>
          <a:bodyPr wrap="square" rtlCol="0">
            <a:spAutoFit/>
          </a:bodyPr>
          <a:lstStyle/>
          <a:p>
            <a:r>
              <a:rPr lang="en-US" b="1" dirty="0" smtClean="0"/>
              <a:t>We talked about this amazing problem  last Monday too… but here’s a review…. Think about how many ways you can get to the blue dots if you start at P. The answer is 1 because you can only go in 1 direction… Now start working out the other intersections…. Soon you’ll find a pattern… Add the numbers above and to the right to get the intersection you’re looking for!! Now turn the numbers about 45°clockwise… It’s Pascal’s triangle! So you can just fill the numbers in without having to take forever counting all the possibilities </a:t>
            </a:r>
            <a:r>
              <a:rPr lang="en-US" b="1" dirty="0" smtClean="0">
                <a:sym typeface="Wingdings" pitchFamily="2" charset="2"/>
              </a:rPr>
              <a:t> </a:t>
            </a:r>
            <a:endParaRPr lang="en-US" b="1" dirty="0"/>
          </a:p>
        </p:txBody>
      </p:sp>
      <p:sp>
        <p:nvSpPr>
          <p:cNvPr id="62" name="Oval 61"/>
          <p:cNvSpPr/>
          <p:nvPr/>
        </p:nvSpPr>
        <p:spPr>
          <a:xfrm>
            <a:off x="2057400" y="3153102"/>
            <a:ext cx="381000" cy="444573"/>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2</a:t>
            </a:r>
            <a:endParaRPr lang="en-US" dirty="0"/>
          </a:p>
        </p:txBody>
      </p:sp>
      <p:sp>
        <p:nvSpPr>
          <p:cNvPr id="63" name="Oval 62"/>
          <p:cNvSpPr/>
          <p:nvPr/>
        </p:nvSpPr>
        <p:spPr>
          <a:xfrm>
            <a:off x="3200400" y="3148365"/>
            <a:ext cx="381000" cy="44457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3</a:t>
            </a:r>
            <a:endParaRPr lang="en-US" dirty="0"/>
          </a:p>
        </p:txBody>
      </p:sp>
      <p:sp>
        <p:nvSpPr>
          <p:cNvPr id="65" name="Oval 64"/>
          <p:cNvSpPr/>
          <p:nvPr/>
        </p:nvSpPr>
        <p:spPr>
          <a:xfrm>
            <a:off x="4343400" y="3143628"/>
            <a:ext cx="381000" cy="444573"/>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4</a:t>
            </a:r>
            <a:endParaRPr lang="en-US" dirty="0"/>
          </a:p>
        </p:txBody>
      </p:sp>
      <p:sp>
        <p:nvSpPr>
          <p:cNvPr id="66" name="Oval 65"/>
          <p:cNvSpPr/>
          <p:nvPr/>
        </p:nvSpPr>
        <p:spPr>
          <a:xfrm>
            <a:off x="5486400" y="3138891"/>
            <a:ext cx="381000" cy="444573"/>
          </a:xfrm>
          <a:prstGeom prst="ellips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dirty="0" smtClean="0"/>
              <a:t>5</a:t>
            </a:r>
            <a:endParaRPr lang="en-US" dirty="0"/>
          </a:p>
        </p:txBody>
      </p:sp>
      <p:sp>
        <p:nvSpPr>
          <p:cNvPr id="67" name="Oval 66"/>
          <p:cNvSpPr/>
          <p:nvPr/>
        </p:nvSpPr>
        <p:spPr>
          <a:xfrm>
            <a:off x="5562600" y="4324495"/>
            <a:ext cx="381000" cy="444573"/>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600" dirty="0" smtClean="0"/>
              <a:t>15</a:t>
            </a:r>
            <a:endParaRPr lang="en-US" sz="1600" dirty="0"/>
          </a:p>
        </p:txBody>
      </p:sp>
      <p:sp>
        <p:nvSpPr>
          <p:cNvPr id="69" name="Oval 68"/>
          <p:cNvSpPr/>
          <p:nvPr/>
        </p:nvSpPr>
        <p:spPr>
          <a:xfrm>
            <a:off x="5362902" y="5254661"/>
            <a:ext cx="685800" cy="749373"/>
          </a:xfrm>
          <a:prstGeom prst="ellipse">
            <a:avLst/>
          </a:prstGeom>
          <a:ln w="57150"/>
        </p:spPr>
        <p:style>
          <a:lnRef idx="2">
            <a:schemeClr val="accent2"/>
          </a:lnRef>
          <a:fillRef idx="1">
            <a:schemeClr val="lt1"/>
          </a:fillRef>
          <a:effectRef idx="0">
            <a:schemeClr val="accent2"/>
          </a:effectRef>
          <a:fontRef idx="minor">
            <a:schemeClr val="dk1"/>
          </a:fontRef>
        </p:style>
        <p:txBody>
          <a:bodyPr rtlCol="0" anchor="ctr"/>
          <a:lstStyle/>
          <a:p>
            <a:pPr algn="ctr"/>
            <a:r>
              <a:rPr lang="en-US" sz="2200" dirty="0" smtClean="0"/>
              <a:t>32</a:t>
            </a:r>
            <a:endParaRPr lang="en-US" sz="2200" dirty="0"/>
          </a:p>
        </p:txBody>
      </p:sp>
      <p:sp>
        <p:nvSpPr>
          <p:cNvPr id="70" name="Oval 69"/>
          <p:cNvSpPr/>
          <p:nvPr/>
        </p:nvSpPr>
        <p:spPr>
          <a:xfrm>
            <a:off x="4343400" y="5410200"/>
            <a:ext cx="381000" cy="444573"/>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600" dirty="0" smtClean="0"/>
              <a:t>17</a:t>
            </a:r>
            <a:endParaRPr lang="en-US" sz="1600" dirty="0"/>
          </a:p>
        </p:txBody>
      </p:sp>
      <p:sp>
        <p:nvSpPr>
          <p:cNvPr id="71" name="Oval 70"/>
          <p:cNvSpPr/>
          <p:nvPr/>
        </p:nvSpPr>
        <p:spPr>
          <a:xfrm>
            <a:off x="3124200" y="5410200"/>
            <a:ext cx="381000" cy="444573"/>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t>7</a:t>
            </a:r>
            <a:endParaRPr lang="en-US" dirty="0"/>
          </a:p>
        </p:txBody>
      </p:sp>
      <p:sp>
        <p:nvSpPr>
          <p:cNvPr id="74" name="Oval 73"/>
          <p:cNvSpPr/>
          <p:nvPr/>
        </p:nvSpPr>
        <p:spPr>
          <a:xfrm>
            <a:off x="2057400" y="4311868"/>
            <a:ext cx="381000" cy="44457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3</a:t>
            </a:r>
            <a:endParaRPr lang="en-US" dirty="0"/>
          </a:p>
        </p:txBody>
      </p:sp>
      <p:sp>
        <p:nvSpPr>
          <p:cNvPr id="75" name="Oval 74"/>
          <p:cNvSpPr/>
          <p:nvPr/>
        </p:nvSpPr>
        <p:spPr>
          <a:xfrm>
            <a:off x="3200400" y="4314498"/>
            <a:ext cx="381000" cy="444573"/>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6</a:t>
            </a:r>
            <a:endParaRPr lang="en-US" dirty="0"/>
          </a:p>
        </p:txBody>
      </p:sp>
      <p:sp>
        <p:nvSpPr>
          <p:cNvPr id="76" name="Oval 75"/>
          <p:cNvSpPr/>
          <p:nvPr/>
        </p:nvSpPr>
        <p:spPr>
          <a:xfrm>
            <a:off x="4343400" y="4285596"/>
            <a:ext cx="381000" cy="444573"/>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600" dirty="0" smtClean="0"/>
              <a:t>10</a:t>
            </a:r>
            <a:endParaRPr lang="en-US" sz="1600" dirty="0"/>
          </a:p>
        </p:txBody>
      </p:sp>
      <p:sp>
        <p:nvSpPr>
          <p:cNvPr id="83" name="Oval 82"/>
          <p:cNvSpPr/>
          <p:nvPr/>
        </p:nvSpPr>
        <p:spPr>
          <a:xfrm>
            <a:off x="5465229" y="6232786"/>
            <a:ext cx="231375" cy="265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4" name="Oval 83"/>
          <p:cNvSpPr/>
          <p:nvPr/>
        </p:nvSpPr>
        <p:spPr>
          <a:xfrm>
            <a:off x="5169627" y="6499821"/>
            <a:ext cx="231375" cy="265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5" name="Oval 84"/>
          <p:cNvSpPr/>
          <p:nvPr/>
        </p:nvSpPr>
        <p:spPr>
          <a:xfrm>
            <a:off x="4874025" y="6765431"/>
            <a:ext cx="231375" cy="265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6" name="Oval 85"/>
          <p:cNvSpPr/>
          <p:nvPr/>
        </p:nvSpPr>
        <p:spPr>
          <a:xfrm>
            <a:off x="6233077" y="7047490"/>
            <a:ext cx="231375" cy="265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7" name="Oval 86"/>
          <p:cNvSpPr/>
          <p:nvPr/>
        </p:nvSpPr>
        <p:spPr>
          <a:xfrm>
            <a:off x="5743902" y="6498396"/>
            <a:ext cx="231375" cy="265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8" name="Oval 87"/>
          <p:cNvSpPr/>
          <p:nvPr/>
        </p:nvSpPr>
        <p:spPr>
          <a:xfrm>
            <a:off x="5996372" y="6781880"/>
            <a:ext cx="231375" cy="265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89" name="Oval 88"/>
          <p:cNvSpPr/>
          <p:nvPr/>
        </p:nvSpPr>
        <p:spPr>
          <a:xfrm>
            <a:off x="4572000" y="7086600"/>
            <a:ext cx="231375" cy="265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90" name="Oval 89"/>
          <p:cNvSpPr/>
          <p:nvPr/>
        </p:nvSpPr>
        <p:spPr>
          <a:xfrm>
            <a:off x="6477000" y="7385922"/>
            <a:ext cx="231375" cy="265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91" name="Oval 90"/>
          <p:cNvSpPr/>
          <p:nvPr/>
        </p:nvSpPr>
        <p:spPr>
          <a:xfrm>
            <a:off x="5446911" y="6764006"/>
            <a:ext cx="231375" cy="26561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smtClean="0"/>
              <a:t>2</a:t>
            </a:r>
            <a:endParaRPr lang="en-US" dirty="0"/>
          </a:p>
        </p:txBody>
      </p:sp>
      <p:sp>
        <p:nvSpPr>
          <p:cNvPr id="93" name="Oval 92"/>
          <p:cNvSpPr/>
          <p:nvPr/>
        </p:nvSpPr>
        <p:spPr>
          <a:xfrm>
            <a:off x="6001702" y="7376605"/>
            <a:ext cx="231375" cy="26561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4</a:t>
            </a:r>
            <a:endParaRPr lang="en-US" dirty="0"/>
          </a:p>
        </p:txBody>
      </p:sp>
      <p:sp>
        <p:nvSpPr>
          <p:cNvPr id="99" name="Oval 98"/>
          <p:cNvSpPr/>
          <p:nvPr/>
        </p:nvSpPr>
        <p:spPr>
          <a:xfrm>
            <a:off x="5741348" y="7085699"/>
            <a:ext cx="231375" cy="26561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3</a:t>
            </a:r>
            <a:endParaRPr lang="en-US" dirty="0"/>
          </a:p>
        </p:txBody>
      </p:sp>
      <p:sp>
        <p:nvSpPr>
          <p:cNvPr id="100" name="Oval 99"/>
          <p:cNvSpPr/>
          <p:nvPr/>
        </p:nvSpPr>
        <p:spPr>
          <a:xfrm>
            <a:off x="5465229" y="7376605"/>
            <a:ext cx="231375" cy="265610"/>
          </a:xfrm>
          <a:prstGeom prst="ellipse">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smtClean="0"/>
              <a:t>6</a:t>
            </a:r>
            <a:endParaRPr lang="en-US" dirty="0"/>
          </a:p>
        </p:txBody>
      </p:sp>
      <p:sp>
        <p:nvSpPr>
          <p:cNvPr id="102" name="Oval 101"/>
          <p:cNvSpPr/>
          <p:nvPr/>
        </p:nvSpPr>
        <p:spPr>
          <a:xfrm>
            <a:off x="5181600" y="7086600"/>
            <a:ext cx="231375" cy="26561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3</a:t>
            </a:r>
            <a:endParaRPr lang="en-US" dirty="0"/>
          </a:p>
        </p:txBody>
      </p:sp>
      <p:sp>
        <p:nvSpPr>
          <p:cNvPr id="103" name="Oval 102"/>
          <p:cNvSpPr/>
          <p:nvPr/>
        </p:nvSpPr>
        <p:spPr>
          <a:xfrm>
            <a:off x="4876800" y="7378264"/>
            <a:ext cx="231375" cy="26561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4</a:t>
            </a:r>
            <a:endParaRPr lang="en-US" dirty="0"/>
          </a:p>
        </p:txBody>
      </p:sp>
      <p:sp>
        <p:nvSpPr>
          <p:cNvPr id="104" name="Oval 103"/>
          <p:cNvSpPr/>
          <p:nvPr/>
        </p:nvSpPr>
        <p:spPr>
          <a:xfrm>
            <a:off x="4343400" y="7399058"/>
            <a:ext cx="231375" cy="26561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1</a:t>
            </a:r>
            <a:endParaRPr lang="en-US" dirty="0"/>
          </a:p>
        </p:txBody>
      </p:sp>
      <p:sp>
        <p:nvSpPr>
          <p:cNvPr id="15" name="TextBox 14"/>
          <p:cNvSpPr txBox="1"/>
          <p:nvPr/>
        </p:nvSpPr>
        <p:spPr>
          <a:xfrm rot="19989945">
            <a:off x="1566931" y="4404811"/>
            <a:ext cx="3581400" cy="369332"/>
          </a:xfrm>
          <a:prstGeom prst="rect">
            <a:avLst/>
          </a:prstGeom>
          <a:noFill/>
        </p:spPr>
        <p:txBody>
          <a:bodyPr wrap="square" rtlCol="0">
            <a:spAutoFit/>
          </a:bodyPr>
          <a:lstStyle/>
          <a:p>
            <a:r>
              <a:rPr lang="en-US" dirty="0" smtClean="0"/>
              <a:t>Exception! </a:t>
            </a:r>
            <a:endParaRPr lang="en-US" dirty="0"/>
          </a:p>
        </p:txBody>
      </p:sp>
      <p:cxnSp>
        <p:nvCxnSpPr>
          <p:cNvPr id="20" name="Straight Arrow Connector 19"/>
          <p:cNvCxnSpPr/>
          <p:nvPr/>
        </p:nvCxnSpPr>
        <p:spPr>
          <a:xfrm flipV="1">
            <a:off x="1295400" y="2611812"/>
            <a:ext cx="762000" cy="54129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1" name="TextBox 20"/>
          <p:cNvSpPr txBox="1"/>
          <p:nvPr/>
        </p:nvSpPr>
        <p:spPr>
          <a:xfrm>
            <a:off x="1405762" y="2570936"/>
            <a:ext cx="457200" cy="400110"/>
          </a:xfrm>
          <a:prstGeom prst="rect">
            <a:avLst/>
          </a:prstGeom>
          <a:noFill/>
        </p:spPr>
        <p:txBody>
          <a:bodyPr wrap="square" rtlCol="0">
            <a:spAutoFit/>
          </a:bodyPr>
          <a:lstStyle/>
          <a:p>
            <a:r>
              <a:rPr lang="en-US" sz="2000" b="1" dirty="0" smtClean="0"/>
              <a:t>+</a:t>
            </a:r>
            <a:endParaRPr lang="en-US" sz="2000" b="1" dirty="0"/>
          </a:p>
        </p:txBody>
      </p:sp>
      <p:sp>
        <p:nvSpPr>
          <p:cNvPr id="105" name="TextBox 104"/>
          <p:cNvSpPr txBox="1"/>
          <p:nvPr/>
        </p:nvSpPr>
        <p:spPr>
          <a:xfrm>
            <a:off x="1752600" y="2819400"/>
            <a:ext cx="457200" cy="461665"/>
          </a:xfrm>
          <a:prstGeom prst="rect">
            <a:avLst/>
          </a:prstGeom>
          <a:noFill/>
        </p:spPr>
        <p:txBody>
          <a:bodyPr wrap="square" rtlCol="0">
            <a:spAutoFit/>
          </a:bodyPr>
          <a:lstStyle/>
          <a:p>
            <a:r>
              <a:rPr lang="en-US" sz="2400" b="1" dirty="0" smtClean="0"/>
              <a:t>=</a:t>
            </a:r>
            <a:endParaRPr lang="en-US" sz="2400" b="1" dirty="0"/>
          </a:p>
        </p:txBody>
      </p:sp>
    </p:spTree>
    <p:extLst>
      <p:ext uri="{BB962C8B-B14F-4D97-AF65-F5344CB8AC3E}">
        <p14:creationId xmlns:p14="http://schemas.microsoft.com/office/powerpoint/2010/main" val="361823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124</TotalTime>
  <Words>1180</Words>
  <Application>Microsoft Office PowerPoint</Application>
  <PresentationFormat>On-screen Show (4:3)</PresentationFormat>
  <Paragraphs>172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Welcome to Math Team! 8/15/11 (from Lassiter 2009)Also, don’t forget to fill out the survey on the math team website </vt:lpstr>
      <vt:lpstr>Key</vt:lpstr>
      <vt:lpstr>Key</vt:lpstr>
      <vt:lpstr>Key</vt:lpstr>
      <vt:lpstr>Key</vt:lpstr>
      <vt:lpstr>Key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Math Team! (from Lassiter 2009)</dc:title>
  <dc:creator>Shusha</dc:creator>
  <cp:lastModifiedBy>Shusha</cp:lastModifiedBy>
  <cp:revision>14</cp:revision>
  <dcterms:created xsi:type="dcterms:W3CDTF">2011-08-15T02:22:21Z</dcterms:created>
  <dcterms:modified xsi:type="dcterms:W3CDTF">2011-08-18T20:59:16Z</dcterms:modified>
</cp:coreProperties>
</file>