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9" r:id="rId7"/>
    <p:sldId id="270" r:id="rId8"/>
    <p:sldId id="271" r:id="rId9"/>
    <p:sldId id="272" r:id="rId10"/>
    <p:sldId id="273" r:id="rId11"/>
    <p:sldId id="275" r:id="rId12"/>
    <p:sldId id="276" r:id="rId13"/>
    <p:sldId id="277" r:id="rId1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2610"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89948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98113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2253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197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812D5-0850-45C9-8AFA-E2E5287F9E4E}" type="datetimeFigureOut">
              <a:rPr lang="en-US" smtClean="0"/>
              <a:t>9/3/2011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84069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812D5-0850-45C9-8AFA-E2E5287F9E4E}" type="datetimeFigureOut">
              <a:rPr lang="en-US" smtClean="0"/>
              <a:t>9/3/2011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373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812D5-0850-45C9-8AFA-E2E5287F9E4E}" type="datetimeFigureOut">
              <a:rPr lang="en-US" smtClean="0"/>
              <a:t>9/3/2011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45387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812D5-0850-45C9-8AFA-E2E5287F9E4E}" type="datetimeFigureOut">
              <a:rPr lang="en-US" smtClean="0"/>
              <a:t>9/3/2011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16519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812D5-0850-45C9-8AFA-E2E5287F9E4E}" type="datetimeFigureOut">
              <a:rPr lang="en-US" smtClean="0"/>
              <a:t>9/3/2011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85233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9/3/2011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65110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9/3/2011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6165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B812D5-0850-45C9-8AFA-E2E5287F9E4E}" type="datetimeFigureOut">
              <a:rPr lang="en-US" smtClean="0"/>
              <a:t>9/3/2011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2346F43-396E-4FCB-8B67-F10BB6B04306}" type="slidenum">
              <a:rPr lang="en-US" smtClean="0"/>
              <a:t>‹#›</a:t>
            </a:fld>
            <a:endParaRPr lang="en-US"/>
          </a:p>
        </p:txBody>
      </p:sp>
    </p:spTree>
    <p:extLst>
      <p:ext uri="{BB962C8B-B14F-4D97-AF65-F5344CB8AC3E}">
        <p14:creationId xmlns:p14="http://schemas.microsoft.com/office/powerpoint/2010/main" val="393039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image" Target="../media/image17.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png"/><Relationship Id="rId7" Type="http://schemas.openxmlformats.org/officeDocument/2006/relationships/image" Target="../media/image29.png"/><Relationship Id="rId2" Type="http://schemas.openxmlformats.org/officeDocument/2006/relationships/image" Target="../media/image24.png"/><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s>
</file>

<file path=ppt/slides/_rels/slide9.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6184"/>
            <a:ext cx="6477000" cy="548216"/>
          </a:xfrm>
        </p:spPr>
        <p:txBody>
          <a:bodyPr>
            <a:normAutofit fontScale="90000"/>
          </a:bodyPr>
          <a:lstStyle/>
          <a:p>
            <a:r>
              <a:rPr lang="en-US" dirty="0" smtClean="0"/>
              <a:t>Quadratics and Stuff</a:t>
            </a:r>
            <a:br>
              <a:rPr lang="en-US" dirty="0" smtClean="0"/>
            </a:br>
            <a:r>
              <a:rPr lang="en-US" sz="1300" dirty="0" smtClean="0"/>
              <a:t>8/29/11 (from random tests that I don’t care to disclose at 11:00 pm but I still want to credit them)</a:t>
            </a:r>
            <a:endParaRPr lang="en-US" sz="1300"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381000" y="1219200"/>
                <a:ext cx="6019800" cy="7543800"/>
              </a:xfrm>
            </p:spPr>
            <p:txBody>
              <a:bodyPr>
                <a:normAutofit/>
              </a:bodyPr>
              <a:lstStyle/>
              <a:p>
                <a:pPr marL="514350" indent="-514350">
                  <a:buFont typeface="+mj-lt"/>
                  <a:buAutoNum type="arabicPeriod"/>
                </a:pPr>
                <a:r>
                  <a:rPr lang="en-US" sz="1800" dirty="0" smtClean="0"/>
                  <a:t>From AOPS. What is the positive difference of the roots of x</a:t>
                </a:r>
                <a:r>
                  <a:rPr lang="en-US" sz="1800" baseline="30000" dirty="0" smtClean="0"/>
                  <a:t>2</a:t>
                </a:r>
                <a:r>
                  <a:rPr lang="en-US" sz="1800" dirty="0" smtClean="0"/>
                  <a:t> – 7x </a:t>
                </a:r>
                <a:r>
                  <a:rPr lang="en-US" sz="1800" dirty="0" smtClean="0"/>
                  <a:t>– 9</a:t>
                </a:r>
                <a:r>
                  <a:rPr lang="en-US" sz="1800" dirty="0" smtClean="0"/>
                  <a:t>?</a:t>
                </a:r>
              </a:p>
              <a:p>
                <a:pPr marL="514350" indent="-514350">
                  <a:buFont typeface="+mj-lt"/>
                  <a:buAutoNum type="arabicPeriod"/>
                </a:pPr>
                <a:endParaRPr lang="en-US" sz="1800" dirty="0"/>
              </a:p>
              <a:p>
                <a:pPr marL="514350" indent="-514350">
                  <a:buFont typeface="+mj-lt"/>
                  <a:buAutoNum type="arabicPeriod"/>
                </a:pPr>
                <a:endParaRPr lang="en-US" sz="1800" dirty="0" smtClean="0"/>
              </a:p>
              <a:p>
                <a:pPr marL="514350" indent="-514350">
                  <a:buFont typeface="+mj-lt"/>
                  <a:buAutoNum type="arabicPeriod"/>
                </a:pPr>
                <a:r>
                  <a:rPr lang="en-US" sz="1800" dirty="0" smtClean="0"/>
                  <a:t>If 9x</a:t>
                </a:r>
                <a:r>
                  <a:rPr lang="en-US" sz="1800" baseline="30000" dirty="0" smtClean="0"/>
                  <a:t>2</a:t>
                </a:r>
                <a:r>
                  <a:rPr lang="en-US" sz="1800" dirty="0" smtClean="0"/>
                  <a:t> – 30x + c is a perfect square for all x, what is c?</a:t>
                </a:r>
                <a:endParaRPr lang="en-US" sz="1800" dirty="0"/>
              </a:p>
              <a:p>
                <a:pPr marL="514350" indent="-514350">
                  <a:buFont typeface="+mj-lt"/>
                  <a:buAutoNum type="arabicPeriod"/>
                </a:pPr>
                <a:endParaRPr lang="en-US" sz="1800" dirty="0" smtClean="0"/>
              </a:p>
              <a:p>
                <a:pPr marL="514350" indent="-514350">
                  <a:buFont typeface="+mj-lt"/>
                  <a:buAutoNum type="arabicPeriod"/>
                </a:pPr>
                <a:endParaRPr lang="en-US" sz="1800" dirty="0"/>
              </a:p>
              <a:p>
                <a:pPr marL="514350" indent="-514350">
                  <a:buFont typeface="+mj-lt"/>
                  <a:buAutoNum type="arabicPeriod"/>
                </a:pPr>
                <a14:m>
                  <m:oMath xmlns:m="http://schemas.openxmlformats.org/officeDocument/2006/math">
                    <m:rad>
                      <m:radPr>
                        <m:degHide m:val="on"/>
                        <m:ctrlPr>
                          <a:rPr lang="en-US" sz="1800" i="1" smtClean="0">
                            <a:latin typeface="Cambria Math"/>
                          </a:rPr>
                        </m:ctrlPr>
                      </m:radPr>
                      <m:deg/>
                      <m:e>
                        <m:r>
                          <m:rPr>
                            <m:sty m:val="p"/>
                          </m:rPr>
                          <a:rPr lang="en-US" sz="1800" b="0" i="0" smtClean="0">
                            <a:latin typeface="Cambria Math"/>
                          </a:rPr>
                          <m:t>x</m:t>
                        </m:r>
                        <m:r>
                          <a:rPr lang="en-US" sz="1800" b="0" i="0" smtClean="0">
                            <a:latin typeface="Cambria Math"/>
                          </a:rPr>
                          <m:t>+</m:t>
                        </m:r>
                        <m:rad>
                          <m:radPr>
                            <m:degHide m:val="on"/>
                            <m:ctrlPr>
                              <a:rPr lang="en-US" sz="1800" b="0" i="1" smtClean="0">
                                <a:latin typeface="Cambria Math"/>
                              </a:rPr>
                            </m:ctrlPr>
                          </m:radPr>
                          <m:deg/>
                          <m:e>
                            <m:r>
                              <m:rPr>
                                <m:sty m:val="p"/>
                              </m:rPr>
                              <a:rPr lang="en-US" sz="1800" b="0" i="0" smtClean="0">
                                <a:latin typeface="Cambria Math"/>
                              </a:rPr>
                              <m:t>x</m:t>
                            </m:r>
                            <m:r>
                              <a:rPr lang="en-US" sz="1800" b="0" i="0" smtClean="0">
                                <a:latin typeface="Cambria Math"/>
                              </a:rPr>
                              <m:t>+11</m:t>
                            </m:r>
                          </m:e>
                        </m:rad>
                      </m:e>
                    </m:rad>
                    <m:r>
                      <a:rPr lang="en-US" sz="1800" b="0" i="0" smtClean="0">
                        <a:latin typeface="Cambria Math"/>
                      </a:rPr>
                      <m:t>+ </m:t>
                    </m:r>
                    <m:rad>
                      <m:radPr>
                        <m:degHide m:val="on"/>
                        <m:ctrlPr>
                          <a:rPr lang="en-US" sz="1800" b="0" i="1" smtClean="0">
                            <a:latin typeface="Cambria Math"/>
                          </a:rPr>
                        </m:ctrlPr>
                      </m:radPr>
                      <m:deg/>
                      <m:e>
                        <m:r>
                          <m:rPr>
                            <m:sty m:val="p"/>
                          </m:rPr>
                          <a:rPr lang="en-US" sz="1800" b="0" i="0" smtClean="0">
                            <a:latin typeface="Cambria Math"/>
                          </a:rPr>
                          <m:t>x</m:t>
                        </m:r>
                        <m:r>
                          <a:rPr lang="en-US" sz="1800" b="0" i="0" smtClean="0">
                            <a:latin typeface="Cambria Math"/>
                          </a:rPr>
                          <m:t>−</m:t>
                        </m:r>
                        <m:rad>
                          <m:radPr>
                            <m:degHide m:val="on"/>
                            <m:ctrlPr>
                              <a:rPr lang="en-US" sz="1800" b="0" i="1" smtClean="0">
                                <a:latin typeface="Cambria Math"/>
                              </a:rPr>
                            </m:ctrlPr>
                          </m:radPr>
                          <m:deg/>
                          <m:e>
                            <m:r>
                              <m:rPr>
                                <m:sty m:val="p"/>
                              </m:rPr>
                              <a:rPr lang="en-US" sz="1800" b="0" i="0" smtClean="0">
                                <a:latin typeface="Cambria Math"/>
                              </a:rPr>
                              <m:t>x</m:t>
                            </m:r>
                            <m:r>
                              <a:rPr lang="en-US" sz="1800" b="0" i="0" smtClean="0">
                                <a:latin typeface="Cambria Math"/>
                              </a:rPr>
                              <m:t>+11</m:t>
                            </m:r>
                          </m:e>
                        </m:rad>
                      </m:e>
                    </m:rad>
                    <m:r>
                      <a:rPr lang="en-US" sz="1800" b="0" i="0" smtClean="0">
                        <a:latin typeface="Cambria Math"/>
                      </a:rPr>
                      <m:t>=4</m:t>
                    </m:r>
                    <m:r>
                      <a:rPr lang="en-US" sz="1800" b="0" i="1" smtClean="0">
                        <a:latin typeface="Cambria Math"/>
                      </a:rPr>
                      <m:t>.</m:t>
                    </m:r>
                  </m:oMath>
                </a14:m>
                <a:r>
                  <a:rPr lang="en-US" sz="1800" dirty="0" smtClean="0"/>
                  <a:t> Solve for x.</a:t>
                </a:r>
              </a:p>
              <a:p>
                <a:pPr marL="514350" indent="-514350">
                  <a:buFont typeface="+mj-lt"/>
                  <a:buAutoNum type="arabicPeriod"/>
                </a:pPr>
                <a:endParaRPr lang="en-US" sz="1800" dirty="0"/>
              </a:p>
              <a:p>
                <a:pPr marL="0" indent="0">
                  <a:buNone/>
                </a:pPr>
                <a:endParaRPr lang="en-US" sz="1800" dirty="0" smtClean="0"/>
              </a:p>
              <a:p>
                <a:pPr marL="514350" indent="-514350">
                  <a:buFont typeface="+mj-lt"/>
                  <a:buAutoNum type="arabicPeriod"/>
                </a:pPr>
                <a:endParaRPr lang="en-US" sz="1800" dirty="0" smtClean="0"/>
              </a:p>
              <a:p>
                <a:pPr>
                  <a:buFont typeface="+mj-lt"/>
                  <a:buAutoNum type="arabicPeriod" startAt="4"/>
                </a:pPr>
                <a:r>
                  <a:rPr lang="en-US" sz="1800" dirty="0" smtClean="0"/>
                  <a:t>What is the sum of the roots of x</a:t>
                </a:r>
                <a:r>
                  <a:rPr lang="en-US" sz="1800" baseline="30000" dirty="0" smtClean="0"/>
                  <a:t>2 </a:t>
                </a:r>
                <a:r>
                  <a:rPr lang="en-US" sz="1800" dirty="0" smtClean="0"/>
                  <a:t>+ 4x – 5?</a:t>
                </a:r>
              </a:p>
              <a:p>
                <a:pPr>
                  <a:buFont typeface="+mj-lt"/>
                  <a:buAutoNum type="arabicPeriod" startAt="4"/>
                </a:pPr>
                <a:endParaRPr lang="en-US" sz="1800" dirty="0"/>
              </a:p>
              <a:p>
                <a:pPr>
                  <a:buFont typeface="+mj-lt"/>
                  <a:buAutoNum type="arabicPeriod" startAt="4"/>
                </a:pPr>
                <a:endParaRPr lang="en-US" sz="1800" dirty="0" smtClean="0"/>
              </a:p>
              <a:p>
                <a:pPr>
                  <a:buFont typeface="+mj-lt"/>
                  <a:buAutoNum type="arabicPeriod" startAt="4"/>
                </a:pPr>
                <a:r>
                  <a:rPr lang="en-US" sz="1800" dirty="0" smtClean="0"/>
                  <a:t>What is the sum of the roots </a:t>
                </a:r>
                <a:r>
                  <a:rPr lang="en-US" sz="1800" dirty="0"/>
                  <a:t>of x</a:t>
                </a:r>
                <a:r>
                  <a:rPr lang="en-US" sz="1800" baseline="30000" dirty="0"/>
                  <a:t>2 </a:t>
                </a:r>
                <a:r>
                  <a:rPr lang="en-US" sz="1800" dirty="0"/>
                  <a:t>+ 4x +</a:t>
                </a:r>
                <a:r>
                  <a:rPr lang="en-US" sz="1800" dirty="0" smtClean="0"/>
                  <a:t> 5? </a:t>
                </a:r>
                <a:endParaRPr lang="en-US" sz="1800" baseline="30000" dirty="0" smtClean="0"/>
              </a:p>
              <a:p>
                <a:pPr>
                  <a:buFont typeface="+mj-lt"/>
                  <a:buAutoNum type="arabicPeriod" startAt="4"/>
                </a:pPr>
                <a:endParaRPr lang="en-US" sz="1800" dirty="0"/>
              </a:p>
              <a:p>
                <a:pPr>
                  <a:buFont typeface="+mj-lt"/>
                  <a:buAutoNum type="arabicPeriod" startAt="4"/>
                </a:pPr>
                <a:endParaRPr lang="en-US" sz="1800" dirty="0" smtClean="0"/>
              </a:p>
              <a:p>
                <a:pPr>
                  <a:buFont typeface="+mj-lt"/>
                  <a:buAutoNum type="arabicPeriod" startAt="4"/>
                </a:pPr>
                <a:r>
                  <a:rPr lang="en-US" sz="1800" dirty="0" err="1" smtClean="0"/>
                  <a:t>GAC</a:t>
                </a:r>
                <a:r>
                  <a:rPr lang="en-US" sz="1800" dirty="0" smtClean="0"/>
                  <a:t> 2010. Two positive real numbers, b and d, satisfy the equation   </a:t>
                </a:r>
                <a14:m>
                  <m:oMath xmlns:m="http://schemas.openxmlformats.org/officeDocument/2006/math">
                    <m:f>
                      <m:fPr>
                        <m:ctrlPr>
                          <a:rPr lang="en-US" sz="1800" i="1" smtClean="0">
                            <a:latin typeface="Cambria Math"/>
                          </a:rPr>
                        </m:ctrlPr>
                      </m:fPr>
                      <m:num>
                        <m:r>
                          <a:rPr lang="en-US" sz="1800" b="0" i="0" smtClean="0">
                            <a:latin typeface="Cambria Math"/>
                          </a:rPr>
                          <m:t>1</m:t>
                        </m:r>
                      </m:num>
                      <m:den>
                        <m:r>
                          <m:rPr>
                            <m:sty m:val="p"/>
                          </m:rPr>
                          <a:rPr lang="en-US" sz="1800" b="0" i="0" smtClean="0">
                            <a:latin typeface="Cambria Math"/>
                          </a:rPr>
                          <m:t>b</m:t>
                        </m:r>
                      </m:den>
                    </m:f>
                    <m:r>
                      <a:rPr lang="en-US" sz="1800" b="0" i="0" smtClean="0">
                        <a:latin typeface="Cambria Math"/>
                      </a:rPr>
                      <m:t> −</m:t>
                    </m:r>
                  </m:oMath>
                </a14:m>
                <a:r>
                  <a:rPr lang="en-US" sz="1800" dirty="0" smtClean="0"/>
                  <a:t> </a:t>
                </a:r>
                <a14:m>
                  <m:oMath xmlns:m="http://schemas.openxmlformats.org/officeDocument/2006/math">
                    <m:f>
                      <m:fPr>
                        <m:ctrlPr>
                          <a:rPr lang="en-US" sz="1800" i="1" smtClean="0">
                            <a:latin typeface="Cambria Math"/>
                          </a:rPr>
                        </m:ctrlPr>
                      </m:fPr>
                      <m:num>
                        <m:r>
                          <a:rPr lang="en-US" sz="1800" b="0" i="0" smtClean="0">
                            <a:latin typeface="Cambria Math"/>
                          </a:rPr>
                          <m:t>1</m:t>
                        </m:r>
                      </m:num>
                      <m:den>
                        <m:r>
                          <m:rPr>
                            <m:sty m:val="p"/>
                          </m:rPr>
                          <a:rPr lang="en-US" sz="1800" b="0" i="0" smtClean="0">
                            <a:latin typeface="Cambria Math"/>
                          </a:rPr>
                          <m:t>d</m:t>
                        </m:r>
                      </m:den>
                    </m:f>
                    <m:r>
                      <a:rPr lang="en-US" sz="1800" b="0" i="0" smtClean="0">
                        <a:latin typeface="Cambria Math"/>
                      </a:rPr>
                      <m:t>= </m:t>
                    </m:r>
                    <m:f>
                      <m:fPr>
                        <m:ctrlPr>
                          <a:rPr lang="en-US" sz="1800" b="0" i="1" smtClean="0">
                            <a:latin typeface="Cambria Math"/>
                          </a:rPr>
                        </m:ctrlPr>
                      </m:fPr>
                      <m:num>
                        <m:r>
                          <a:rPr lang="en-US" sz="1800" b="0" i="0" smtClean="0">
                            <a:latin typeface="Cambria Math"/>
                          </a:rPr>
                          <m:t>1</m:t>
                        </m:r>
                      </m:num>
                      <m:den>
                        <m:r>
                          <m:rPr>
                            <m:sty m:val="p"/>
                          </m:rPr>
                          <a:rPr lang="en-US" sz="1800" b="0" i="0" smtClean="0">
                            <a:latin typeface="Cambria Math"/>
                          </a:rPr>
                          <m:t>b</m:t>
                        </m:r>
                        <m:r>
                          <a:rPr lang="en-US" sz="1800" b="0" i="0" smtClean="0">
                            <a:latin typeface="Cambria Math"/>
                          </a:rPr>
                          <m:t>+</m:t>
                        </m:r>
                        <m:r>
                          <m:rPr>
                            <m:sty m:val="p"/>
                          </m:rPr>
                          <a:rPr lang="en-US" sz="1800" b="0" i="0" smtClean="0">
                            <a:latin typeface="Cambria Math"/>
                          </a:rPr>
                          <m:t>d</m:t>
                        </m:r>
                      </m:den>
                    </m:f>
                  </m:oMath>
                </a14:m>
                <a:r>
                  <a:rPr lang="en-US" sz="1800" dirty="0" smtClean="0"/>
                  <a:t>. What is the ratio  </a:t>
                </a:r>
                <a14:m>
                  <m:oMath xmlns:m="http://schemas.openxmlformats.org/officeDocument/2006/math">
                    <m:f>
                      <m:fPr>
                        <m:ctrlPr>
                          <a:rPr lang="en-US" sz="1800" i="1" smtClean="0">
                            <a:latin typeface="Cambria Math"/>
                          </a:rPr>
                        </m:ctrlPr>
                      </m:fPr>
                      <m:num>
                        <m:r>
                          <a:rPr lang="en-US" sz="1800" b="0" i="1" smtClean="0">
                            <a:latin typeface="Cambria Math"/>
                          </a:rPr>
                          <m:t>𝑑</m:t>
                        </m:r>
                      </m:num>
                      <m:den>
                        <m:r>
                          <a:rPr lang="en-US" sz="1800" b="0" i="1" smtClean="0">
                            <a:latin typeface="Cambria Math"/>
                          </a:rPr>
                          <m:t>𝑏</m:t>
                        </m:r>
                      </m:den>
                    </m:f>
                  </m:oMath>
                </a14:m>
                <a:r>
                  <a:rPr lang="en-US" sz="1800" dirty="0" smtClean="0"/>
                  <a:t> ?</a:t>
                </a:r>
              </a:p>
              <a:p>
                <a:pPr>
                  <a:buFont typeface="+mj-lt"/>
                  <a:buAutoNum type="arabicPeriod" startAt="4"/>
                </a:pPr>
                <a:endParaRPr lang="en-US" sz="1800" dirty="0"/>
              </a:p>
              <a:p>
                <a:pPr>
                  <a:buFont typeface="+mj-lt"/>
                  <a:buAutoNum type="arabicPeriod" startAt="4"/>
                </a:pPr>
                <a:endParaRPr lang="en-US" sz="1800" dirty="0" smtClean="0"/>
              </a:p>
              <a:p>
                <a:pPr>
                  <a:buFont typeface="+mj-lt"/>
                  <a:buAutoNum type="arabicPeriod" startAt="4"/>
                </a:pPr>
                <a:endParaRPr lang="en-US" sz="1800" dirty="0" smtClean="0"/>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381000" y="1219200"/>
                <a:ext cx="6019800" cy="7543800"/>
              </a:xfrm>
              <a:blipFill rotWithShape="1">
                <a:blip r:embed="rId2"/>
                <a:stretch>
                  <a:fillRect l="-912" t="-404"/>
                </a:stretch>
              </a:blipFill>
            </p:spPr>
            <p:txBody>
              <a:bodyPr/>
              <a:lstStyle/>
              <a:p>
                <a:r>
                  <a:rPr lang="en-US">
                    <a:noFill/>
                  </a:rPr>
                  <a:t> </a:t>
                </a:r>
              </a:p>
            </p:txBody>
          </p:sp>
        </mc:Fallback>
      </mc:AlternateContent>
    </p:spTree>
    <p:extLst>
      <p:ext uri="{BB962C8B-B14F-4D97-AF65-F5344CB8AC3E}">
        <p14:creationId xmlns:p14="http://schemas.microsoft.com/office/powerpoint/2010/main" val="1260925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p:cNvSpPr/>
          <p:nvPr/>
        </p:nvSpPr>
        <p:spPr>
          <a:xfrm>
            <a:off x="3352800" y="5736940"/>
            <a:ext cx="1752600" cy="533400"/>
          </a:xfrm>
          <a:prstGeom prst="ellipse">
            <a:avLst/>
          </a:prstGeom>
          <a:gradFill>
            <a:gsLst>
              <a:gs pos="0">
                <a:schemeClr val="accent1">
                  <a:tint val="50000"/>
                  <a:satMod val="300000"/>
                  <a:alpha val="0"/>
                </a:schemeClr>
              </a:gs>
              <a:gs pos="5000">
                <a:schemeClr val="accent1">
                  <a:tint val="37000"/>
                  <a:satMod val="300000"/>
                </a:schemeClr>
              </a:gs>
              <a:gs pos="100000">
                <a:schemeClr val="accent1">
                  <a:tint val="15000"/>
                  <a:satMod val="350000"/>
                </a:schemeClr>
              </a:gs>
            </a:gsLs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8"/>
            </a:pPr>
            <a:r>
              <a:rPr lang="en-US" sz="2400" dirty="0"/>
              <a:t>Given that the roots of the equation  </a:t>
            </a:r>
            <a:r>
              <a:rPr lang="en-US" sz="2400" dirty="0" smtClean="0"/>
              <a:t>          x</a:t>
            </a:r>
            <a:r>
              <a:rPr lang="en-US" sz="2400" baseline="30000" dirty="0" smtClean="0"/>
              <a:t>2 </a:t>
            </a:r>
            <a:r>
              <a:rPr lang="en-US" sz="2400" dirty="0"/>
              <a:t>+ bx + c = 0 are -4 and 2, find the value of the equation’s discriminant.</a:t>
            </a:r>
          </a:p>
          <a:p>
            <a:pPr marL="0" indent="0">
              <a:buNone/>
            </a:pPr>
            <a:endParaRPr lang="en-US" sz="2400" baseline="30000" dirty="0"/>
          </a:p>
        </p:txBody>
      </p:sp>
      <p:sp>
        <p:nvSpPr>
          <p:cNvPr id="4" name="TextBox 3"/>
          <p:cNvSpPr txBox="1"/>
          <p:nvPr/>
        </p:nvSpPr>
        <p:spPr>
          <a:xfrm>
            <a:off x="457200" y="1798320"/>
            <a:ext cx="5943600" cy="1015663"/>
          </a:xfrm>
          <a:prstGeom prst="rect">
            <a:avLst/>
          </a:prstGeom>
          <a:noFill/>
        </p:spPr>
        <p:txBody>
          <a:bodyPr wrap="square" rtlCol="0">
            <a:spAutoFit/>
          </a:bodyPr>
          <a:lstStyle/>
          <a:p>
            <a:pPr algn="ctr"/>
            <a:r>
              <a:rPr lang="en-US" sz="2000" b="1" dirty="0" smtClean="0">
                <a:solidFill>
                  <a:schemeClr val="accent6"/>
                </a:solidFill>
              </a:rPr>
              <a:t>If you know the roots… You know the equation, right? Remember that you find roots from factors, so can you write them out?</a:t>
            </a:r>
            <a:endParaRPr lang="en-US" sz="2000" b="1" dirty="0">
              <a:solidFill>
                <a:schemeClr val="accent6"/>
              </a:solidFill>
            </a:endParaRPr>
          </a:p>
        </p:txBody>
      </p:sp>
      <p:sp>
        <p:nvSpPr>
          <p:cNvPr id="5" name="TextBox 4"/>
          <p:cNvSpPr txBox="1"/>
          <p:nvPr/>
        </p:nvSpPr>
        <p:spPr>
          <a:xfrm>
            <a:off x="2362200" y="2941320"/>
            <a:ext cx="2133600" cy="584775"/>
          </a:xfrm>
          <a:prstGeom prst="rect">
            <a:avLst/>
          </a:prstGeom>
          <a:noFill/>
        </p:spPr>
        <p:txBody>
          <a:bodyPr wrap="square" rtlCol="0">
            <a:spAutoFit/>
          </a:bodyPr>
          <a:lstStyle/>
          <a:p>
            <a:pPr algn="ctr"/>
            <a:r>
              <a:rPr lang="en-US" sz="3200" b="1" dirty="0" smtClean="0"/>
              <a:t>(x+4)(x – 2)</a:t>
            </a:r>
            <a:endParaRPr lang="en-US" sz="3200" b="1" dirty="0"/>
          </a:p>
        </p:txBody>
      </p:sp>
      <p:sp>
        <p:nvSpPr>
          <p:cNvPr id="6" name="TextBox 5"/>
          <p:cNvSpPr txBox="1"/>
          <p:nvPr/>
        </p:nvSpPr>
        <p:spPr>
          <a:xfrm>
            <a:off x="2362200" y="3931920"/>
            <a:ext cx="2133600" cy="584775"/>
          </a:xfrm>
          <a:prstGeom prst="rect">
            <a:avLst/>
          </a:prstGeom>
          <a:noFill/>
        </p:spPr>
        <p:txBody>
          <a:bodyPr wrap="square" rtlCol="0">
            <a:spAutoFit/>
          </a:bodyPr>
          <a:lstStyle/>
          <a:p>
            <a:pPr algn="ctr"/>
            <a:r>
              <a:rPr lang="en-US" sz="3200" b="1" dirty="0" smtClean="0"/>
              <a:t>x</a:t>
            </a:r>
            <a:r>
              <a:rPr lang="en-US" sz="3200" b="1" baseline="30000" dirty="0" smtClean="0"/>
              <a:t>2</a:t>
            </a:r>
            <a:r>
              <a:rPr lang="en-US" sz="3200" b="1" dirty="0" smtClean="0"/>
              <a:t> + 2x – 8</a:t>
            </a:r>
            <a:endParaRPr lang="en-US" sz="3200" b="1" dirty="0"/>
          </a:p>
        </p:txBody>
      </p:sp>
      <p:sp>
        <p:nvSpPr>
          <p:cNvPr id="7" name="TextBox 6"/>
          <p:cNvSpPr txBox="1"/>
          <p:nvPr/>
        </p:nvSpPr>
        <p:spPr>
          <a:xfrm>
            <a:off x="457200" y="3550920"/>
            <a:ext cx="5943600" cy="400110"/>
          </a:xfrm>
          <a:prstGeom prst="rect">
            <a:avLst/>
          </a:prstGeom>
          <a:noFill/>
        </p:spPr>
        <p:txBody>
          <a:bodyPr wrap="square" rtlCol="0">
            <a:spAutoFit/>
          </a:bodyPr>
          <a:lstStyle/>
          <a:p>
            <a:pPr algn="ctr"/>
            <a:r>
              <a:rPr lang="en-US" sz="2000" b="1" dirty="0" smtClean="0">
                <a:solidFill>
                  <a:schemeClr val="accent6"/>
                </a:solidFill>
              </a:rPr>
              <a:t>Let’s multiply it out….</a:t>
            </a:r>
            <a:endParaRPr lang="en-US" sz="2000" b="1" dirty="0">
              <a:solidFill>
                <a:schemeClr val="accent6"/>
              </a:solidFill>
            </a:endParaRPr>
          </a:p>
        </p:txBody>
      </p:sp>
      <p:sp>
        <p:nvSpPr>
          <p:cNvPr id="8" name="TextBox 7"/>
          <p:cNvSpPr txBox="1"/>
          <p:nvPr/>
        </p:nvSpPr>
        <p:spPr>
          <a:xfrm>
            <a:off x="304800" y="4592657"/>
            <a:ext cx="6248400" cy="1015663"/>
          </a:xfrm>
          <a:prstGeom prst="rect">
            <a:avLst/>
          </a:prstGeom>
          <a:noFill/>
        </p:spPr>
        <p:txBody>
          <a:bodyPr wrap="square" rtlCol="0">
            <a:spAutoFit/>
          </a:bodyPr>
          <a:lstStyle/>
          <a:p>
            <a:pPr algn="ctr"/>
            <a:r>
              <a:rPr lang="en-US" sz="2000" b="1" dirty="0" smtClean="0">
                <a:solidFill>
                  <a:schemeClr val="accent2"/>
                </a:solidFill>
              </a:rPr>
              <a:t>Okay, so what is the discriminant? Hint #1: It’s part of the quadratic. Hint #2: It’s what’s </a:t>
            </a:r>
            <a:r>
              <a:rPr lang="en-US" sz="2000" b="1" i="1" dirty="0" smtClean="0">
                <a:solidFill>
                  <a:schemeClr val="accent2"/>
                </a:solidFill>
              </a:rPr>
              <a:t>under</a:t>
            </a:r>
            <a:r>
              <a:rPr lang="en-US" sz="2000" b="1" dirty="0" smtClean="0">
                <a:solidFill>
                  <a:schemeClr val="accent2"/>
                </a:solidFill>
              </a:rPr>
              <a:t> the square root… (but NOT including the square root) </a:t>
            </a:r>
            <a:endParaRPr lang="en-US" sz="2000" b="1" dirty="0">
              <a:solidFill>
                <a:schemeClr val="accent2"/>
              </a:solidFill>
            </a:endParaRPr>
          </a:p>
        </p:txBody>
      </p:sp>
      <mc:AlternateContent xmlns:mc="http://schemas.openxmlformats.org/markup-compatibility/2006">
        <mc:Choice xmlns:a14="http://schemas.microsoft.com/office/drawing/2010/main" Requires="a14">
          <p:sp>
            <p:nvSpPr>
              <p:cNvPr id="9" name="TextBox 8"/>
              <p:cNvSpPr txBox="1"/>
              <p:nvPr/>
            </p:nvSpPr>
            <p:spPr>
              <a:xfrm>
                <a:off x="1295400" y="5660740"/>
                <a:ext cx="4191000" cy="101438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sz="2800" i="1" smtClean="0">
                          <a:latin typeface="Cambria Math"/>
                        </a:rPr>
                        <m:t>𝑥</m:t>
                      </m:r>
                      <m:r>
                        <a:rPr lang="en-US" sz="2800" i="1" smtClean="0">
                          <a:latin typeface="Cambria Math"/>
                        </a:rPr>
                        <m:t>=</m:t>
                      </m:r>
                      <m:f>
                        <m:fPr>
                          <m:ctrlPr>
                            <a:rPr lang="en-US" sz="2800" i="1" smtClean="0">
                              <a:latin typeface="Cambria Math"/>
                            </a:rPr>
                          </m:ctrlPr>
                        </m:fPr>
                        <m:num>
                          <m:r>
                            <a:rPr lang="en-US" sz="2800" i="1" smtClean="0">
                              <a:latin typeface="Cambria Math"/>
                            </a:rPr>
                            <m:t>−</m:t>
                          </m:r>
                          <m:r>
                            <a:rPr lang="en-US" sz="2800" i="1" smtClean="0">
                              <a:latin typeface="Cambria Math"/>
                            </a:rPr>
                            <m:t>𝑏</m:t>
                          </m:r>
                          <m:r>
                            <a:rPr lang="en-US" sz="2800" i="1" smtClean="0">
                              <a:latin typeface="Cambria Math"/>
                            </a:rPr>
                            <m:t>±</m:t>
                          </m:r>
                          <m:rad>
                            <m:radPr>
                              <m:degHide m:val="on"/>
                              <m:ctrlPr>
                                <a:rPr lang="en-US" sz="2800" i="1" smtClean="0">
                                  <a:latin typeface="Cambria Math"/>
                                </a:rPr>
                              </m:ctrlPr>
                            </m:radPr>
                            <m:deg/>
                            <m:e>
                              <m:sSup>
                                <m:sSupPr>
                                  <m:ctrlPr>
                                    <a:rPr lang="en-US" sz="2800" i="1" smtClean="0">
                                      <a:latin typeface="Cambria Math"/>
                                    </a:rPr>
                                  </m:ctrlPr>
                                </m:sSupPr>
                                <m:e>
                                  <m:r>
                                    <a:rPr lang="en-US" sz="2800" i="1" smtClean="0">
                                      <a:latin typeface="Cambria Math"/>
                                    </a:rPr>
                                    <m:t>𝑏</m:t>
                                  </m:r>
                                </m:e>
                                <m:sup>
                                  <m:r>
                                    <a:rPr lang="en-US" sz="2800" i="1" smtClean="0">
                                      <a:latin typeface="Cambria Math"/>
                                    </a:rPr>
                                    <m:t>2</m:t>
                                  </m:r>
                                </m:sup>
                              </m:sSup>
                              <m:r>
                                <a:rPr lang="en-US" sz="2800" i="1" smtClean="0">
                                  <a:latin typeface="Cambria Math"/>
                                </a:rPr>
                                <m:t>−4</m:t>
                              </m:r>
                              <m:r>
                                <a:rPr lang="en-US" sz="2800" i="1" smtClean="0">
                                  <a:latin typeface="Cambria Math"/>
                                </a:rPr>
                                <m:t>𝑎𝑐</m:t>
                              </m:r>
                            </m:e>
                          </m:rad>
                        </m:num>
                        <m:den>
                          <m:r>
                            <a:rPr lang="en-US" sz="2800" i="1" smtClean="0">
                              <a:latin typeface="Cambria Math"/>
                            </a:rPr>
                            <m:t>2</m:t>
                          </m:r>
                          <m:r>
                            <a:rPr lang="en-US" sz="2800" i="1" smtClean="0">
                              <a:latin typeface="Cambria Math"/>
                            </a:rPr>
                            <m:t>𝑎</m:t>
                          </m:r>
                        </m:den>
                      </m:f>
                    </m:oMath>
                  </m:oMathPara>
                </a14:m>
                <a:endParaRPr lang="en-US" sz="2800" dirty="0"/>
              </a:p>
            </p:txBody>
          </p:sp>
        </mc:Choice>
        <mc:Fallback>
          <p:sp>
            <p:nvSpPr>
              <p:cNvPr id="9" name="TextBox 8"/>
              <p:cNvSpPr txBox="1">
                <a:spLocks noRot="1" noChangeAspect="1" noMove="1" noResize="1" noEditPoints="1" noAdjustHandles="1" noChangeArrowheads="1" noChangeShapeType="1" noTextEdit="1"/>
              </p:cNvSpPr>
              <p:nvPr/>
            </p:nvSpPr>
            <p:spPr>
              <a:xfrm>
                <a:off x="1295400" y="5660740"/>
                <a:ext cx="4191000" cy="1014380"/>
              </a:xfrm>
              <a:prstGeom prst="rect">
                <a:avLst/>
              </a:prstGeom>
              <a:blipFill rotWithShape="1">
                <a:blip r:embed="rId2"/>
                <a:stretch>
                  <a:fillRect/>
                </a:stretch>
              </a:blipFill>
            </p:spPr>
            <p:txBody>
              <a:bodyPr/>
              <a:lstStyle/>
              <a:p>
                <a:r>
                  <a:rPr lang="en-US">
                    <a:noFill/>
                  </a:rPr>
                  <a:t> </a:t>
                </a:r>
              </a:p>
            </p:txBody>
          </p:sp>
        </mc:Fallback>
      </mc:AlternateContent>
      <p:sp>
        <p:nvSpPr>
          <p:cNvPr id="11" name="TextBox 10"/>
          <p:cNvSpPr txBox="1"/>
          <p:nvPr/>
        </p:nvSpPr>
        <p:spPr>
          <a:xfrm>
            <a:off x="457200" y="6912114"/>
            <a:ext cx="5943600" cy="707886"/>
          </a:xfrm>
          <a:prstGeom prst="rect">
            <a:avLst/>
          </a:prstGeom>
          <a:noFill/>
        </p:spPr>
        <p:txBody>
          <a:bodyPr wrap="square" rtlCol="0">
            <a:spAutoFit/>
          </a:bodyPr>
          <a:lstStyle/>
          <a:p>
            <a:pPr algn="ctr"/>
            <a:r>
              <a:rPr lang="en-US" sz="2000" b="1" dirty="0">
                <a:solidFill>
                  <a:schemeClr val="accent6"/>
                </a:solidFill>
              </a:rPr>
              <a:t>So let’s find the discriminant of x</a:t>
            </a:r>
            <a:r>
              <a:rPr lang="en-US" sz="2000" b="1" baseline="30000" dirty="0">
                <a:solidFill>
                  <a:schemeClr val="accent6"/>
                </a:solidFill>
              </a:rPr>
              <a:t>2</a:t>
            </a:r>
            <a:r>
              <a:rPr lang="en-US" sz="2000" b="1" dirty="0">
                <a:solidFill>
                  <a:schemeClr val="accent6"/>
                </a:solidFill>
              </a:rPr>
              <a:t> + 2x – </a:t>
            </a:r>
            <a:r>
              <a:rPr lang="en-US" sz="2000" b="1" dirty="0" smtClean="0">
                <a:solidFill>
                  <a:schemeClr val="accent6"/>
                </a:solidFill>
              </a:rPr>
              <a:t>8…</a:t>
            </a:r>
            <a:endParaRPr lang="en-US" sz="2000" b="1" dirty="0">
              <a:solidFill>
                <a:schemeClr val="accent6"/>
              </a:solidFill>
            </a:endParaRPr>
          </a:p>
          <a:p>
            <a:pPr algn="ctr"/>
            <a:r>
              <a:rPr lang="en-US" sz="2000" b="1" dirty="0" smtClean="0">
                <a:solidFill>
                  <a:schemeClr val="accent6"/>
                </a:solidFill>
              </a:rPr>
              <a:t> </a:t>
            </a:r>
            <a:endParaRPr lang="en-US" sz="2000" b="1" dirty="0">
              <a:solidFill>
                <a:schemeClr val="accent6"/>
              </a:solidFill>
            </a:endParaRPr>
          </a:p>
        </p:txBody>
      </p:sp>
      <p:sp>
        <p:nvSpPr>
          <p:cNvPr id="12" name="TextBox 11"/>
          <p:cNvSpPr txBox="1"/>
          <p:nvPr/>
        </p:nvSpPr>
        <p:spPr>
          <a:xfrm>
            <a:off x="853440" y="7582762"/>
            <a:ext cx="5105400" cy="584775"/>
          </a:xfrm>
          <a:prstGeom prst="rect">
            <a:avLst/>
          </a:prstGeom>
          <a:noFill/>
        </p:spPr>
        <p:txBody>
          <a:bodyPr wrap="square" rtlCol="0">
            <a:spAutoFit/>
          </a:bodyPr>
          <a:lstStyle/>
          <a:p>
            <a:pPr algn="ctr"/>
            <a:r>
              <a:rPr lang="en-US" sz="3200" b="1" dirty="0" smtClean="0"/>
              <a:t>b</a:t>
            </a:r>
            <a:r>
              <a:rPr lang="en-US" sz="3200" b="1" baseline="30000" dirty="0" smtClean="0"/>
              <a:t>2</a:t>
            </a:r>
            <a:r>
              <a:rPr lang="en-US" sz="3200" b="1" dirty="0" smtClean="0"/>
              <a:t> – 4ac = 4 – 4(1)(-8) = 36</a:t>
            </a:r>
            <a:endParaRPr lang="en-US" sz="3200" b="1" dirty="0"/>
          </a:p>
        </p:txBody>
      </p:sp>
      <p:sp>
        <p:nvSpPr>
          <p:cNvPr id="13" name="Rectangle 12"/>
          <p:cNvSpPr/>
          <p:nvPr/>
        </p:nvSpPr>
        <p:spPr>
          <a:xfrm>
            <a:off x="5105400" y="7620000"/>
            <a:ext cx="533400" cy="547537"/>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93363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9"/>
            </a:pPr>
            <a:r>
              <a:rPr lang="en-US" sz="2400" dirty="0"/>
              <a:t>A function f is defined for any real number x, </a:t>
            </a:r>
            <a:r>
              <a:rPr lang="en-US" sz="2400" dirty="0" smtClean="0"/>
              <a:t>f(x</a:t>
            </a:r>
            <a:r>
              <a:rPr lang="en-US" sz="2400" dirty="0"/>
              <a:t>) + 2f(1-x) = 3x</a:t>
            </a:r>
            <a:r>
              <a:rPr lang="en-US" sz="2400" baseline="30000" dirty="0"/>
              <a:t>2.</a:t>
            </a:r>
            <a:r>
              <a:rPr lang="en-US" sz="2400" dirty="0"/>
              <a:t> The value of f(1) is…</a:t>
            </a:r>
          </a:p>
          <a:p>
            <a:pPr marL="0" indent="0">
              <a:buNone/>
            </a:pPr>
            <a:endParaRPr lang="en-US" sz="2400" baseline="30000" dirty="0"/>
          </a:p>
        </p:txBody>
      </p:sp>
      <p:sp>
        <p:nvSpPr>
          <p:cNvPr id="4" name="Rectangle 3"/>
          <p:cNvSpPr/>
          <p:nvPr/>
        </p:nvSpPr>
        <p:spPr>
          <a:xfrm>
            <a:off x="944880" y="2286000"/>
            <a:ext cx="2573140" cy="584775"/>
          </a:xfrm>
          <a:prstGeom prst="rect">
            <a:avLst/>
          </a:prstGeom>
        </p:spPr>
        <p:txBody>
          <a:bodyPr wrap="none">
            <a:spAutoFit/>
          </a:bodyPr>
          <a:lstStyle/>
          <a:p>
            <a:r>
              <a:rPr lang="en-US" sz="3200" b="1" dirty="0" smtClean="0"/>
              <a:t>f(1) </a:t>
            </a:r>
            <a:r>
              <a:rPr lang="en-US" sz="3200" b="1" dirty="0"/>
              <a:t>+ </a:t>
            </a:r>
            <a:r>
              <a:rPr lang="en-US" sz="3200" b="1" dirty="0" smtClean="0"/>
              <a:t>2f(0) </a:t>
            </a:r>
            <a:r>
              <a:rPr lang="en-US" sz="3200" b="1" dirty="0"/>
              <a:t>= </a:t>
            </a:r>
            <a:r>
              <a:rPr lang="en-US" sz="3200" b="1" dirty="0" smtClean="0"/>
              <a:t>3</a:t>
            </a:r>
            <a:endParaRPr lang="en-US" sz="3200" b="1" dirty="0"/>
          </a:p>
        </p:txBody>
      </p:sp>
      <p:sp>
        <p:nvSpPr>
          <p:cNvPr id="5" name="TextBox 4"/>
          <p:cNvSpPr txBox="1"/>
          <p:nvPr/>
        </p:nvSpPr>
        <p:spPr>
          <a:xfrm>
            <a:off x="914400" y="1600200"/>
            <a:ext cx="4953000" cy="461665"/>
          </a:xfrm>
          <a:prstGeom prst="rect">
            <a:avLst/>
          </a:prstGeom>
          <a:noFill/>
        </p:spPr>
        <p:txBody>
          <a:bodyPr wrap="square" rtlCol="0">
            <a:spAutoFit/>
          </a:bodyPr>
          <a:lstStyle/>
          <a:p>
            <a:r>
              <a:rPr lang="en-US" sz="2400" b="1" dirty="0" smtClean="0">
                <a:solidFill>
                  <a:schemeClr val="accent5"/>
                </a:solidFill>
              </a:rPr>
              <a:t>Let’s start by plugging in 1…</a:t>
            </a:r>
            <a:endParaRPr lang="en-US" sz="2400" b="1" dirty="0">
              <a:solidFill>
                <a:schemeClr val="accent5"/>
              </a:solidFill>
            </a:endParaRPr>
          </a:p>
        </p:txBody>
      </p:sp>
      <p:sp>
        <p:nvSpPr>
          <p:cNvPr id="6" name="TextBox 5"/>
          <p:cNvSpPr txBox="1"/>
          <p:nvPr/>
        </p:nvSpPr>
        <p:spPr>
          <a:xfrm>
            <a:off x="914400" y="2891135"/>
            <a:ext cx="4953000" cy="830997"/>
          </a:xfrm>
          <a:prstGeom prst="rect">
            <a:avLst/>
          </a:prstGeom>
          <a:noFill/>
        </p:spPr>
        <p:txBody>
          <a:bodyPr wrap="square" rtlCol="0">
            <a:spAutoFit/>
          </a:bodyPr>
          <a:lstStyle/>
          <a:p>
            <a:r>
              <a:rPr lang="en-US" sz="2400" b="1" dirty="0" smtClean="0">
                <a:solidFill>
                  <a:schemeClr val="accent5"/>
                </a:solidFill>
              </a:rPr>
              <a:t>Hmm… We don’t know f(0)… So why not plug in 0?</a:t>
            </a:r>
            <a:endParaRPr lang="en-US" sz="2400" b="1" dirty="0">
              <a:solidFill>
                <a:schemeClr val="accent5"/>
              </a:solidFill>
            </a:endParaRPr>
          </a:p>
        </p:txBody>
      </p:sp>
      <p:sp>
        <p:nvSpPr>
          <p:cNvPr id="7" name="Rectangle 6"/>
          <p:cNvSpPr/>
          <p:nvPr/>
        </p:nvSpPr>
        <p:spPr>
          <a:xfrm>
            <a:off x="0" y="6248400"/>
            <a:ext cx="2573140" cy="584775"/>
          </a:xfrm>
          <a:prstGeom prst="rect">
            <a:avLst/>
          </a:prstGeom>
        </p:spPr>
        <p:txBody>
          <a:bodyPr wrap="none">
            <a:spAutoFit/>
          </a:bodyPr>
          <a:lstStyle/>
          <a:p>
            <a:r>
              <a:rPr lang="en-US" sz="3200" b="1" dirty="0"/>
              <a:t>f</a:t>
            </a:r>
            <a:r>
              <a:rPr lang="en-US" sz="3200" b="1" dirty="0" smtClean="0"/>
              <a:t>(0) </a:t>
            </a:r>
            <a:r>
              <a:rPr lang="en-US" sz="3200" b="1" dirty="0"/>
              <a:t>+ </a:t>
            </a:r>
            <a:r>
              <a:rPr lang="en-US" sz="3200" b="1" dirty="0" smtClean="0"/>
              <a:t>2f(1) </a:t>
            </a:r>
            <a:r>
              <a:rPr lang="en-US" sz="3200" b="1" dirty="0"/>
              <a:t>= </a:t>
            </a:r>
            <a:r>
              <a:rPr lang="en-US" sz="3200" b="1" dirty="0" smtClean="0"/>
              <a:t>0</a:t>
            </a:r>
            <a:endParaRPr lang="en-US" sz="3200" b="1" dirty="0"/>
          </a:p>
        </p:txBody>
      </p:sp>
      <p:sp>
        <p:nvSpPr>
          <p:cNvPr id="8" name="TextBox 7"/>
          <p:cNvSpPr txBox="1"/>
          <p:nvPr/>
        </p:nvSpPr>
        <p:spPr>
          <a:xfrm>
            <a:off x="762000" y="4426803"/>
            <a:ext cx="5410200" cy="1200329"/>
          </a:xfrm>
          <a:prstGeom prst="rect">
            <a:avLst/>
          </a:prstGeom>
          <a:noFill/>
        </p:spPr>
        <p:txBody>
          <a:bodyPr wrap="square" rtlCol="0">
            <a:spAutoFit/>
          </a:bodyPr>
          <a:lstStyle/>
          <a:p>
            <a:pPr algn="ctr"/>
            <a:r>
              <a:rPr lang="en-US" sz="2400" b="1" dirty="0" err="1" smtClean="0">
                <a:solidFill>
                  <a:schemeClr val="accent5"/>
                </a:solidFill>
              </a:rPr>
              <a:t>Ahh</a:t>
            </a:r>
            <a:r>
              <a:rPr lang="en-US" sz="2400" b="1" dirty="0" smtClean="0">
                <a:solidFill>
                  <a:schemeClr val="accent5"/>
                </a:solidFill>
              </a:rPr>
              <a:t>!!! Are you thinking what I’m thinking? (And no, I’m not thinking of elephants…) SYSTEM OF EQUATIONS!!!!</a:t>
            </a:r>
            <a:endParaRPr lang="en-US" sz="2400" b="1" dirty="0">
              <a:solidFill>
                <a:schemeClr val="accent5"/>
              </a:solidFill>
            </a:endParaRPr>
          </a:p>
        </p:txBody>
      </p:sp>
      <p:sp>
        <p:nvSpPr>
          <p:cNvPr id="9" name="Rectangle 8"/>
          <p:cNvSpPr/>
          <p:nvPr/>
        </p:nvSpPr>
        <p:spPr>
          <a:xfrm>
            <a:off x="0" y="5739825"/>
            <a:ext cx="2573140" cy="584775"/>
          </a:xfrm>
          <a:prstGeom prst="rect">
            <a:avLst/>
          </a:prstGeom>
        </p:spPr>
        <p:txBody>
          <a:bodyPr wrap="none">
            <a:spAutoFit/>
          </a:bodyPr>
          <a:lstStyle/>
          <a:p>
            <a:r>
              <a:rPr lang="en-US" sz="3200" b="1" dirty="0" smtClean="0"/>
              <a:t>f(1) </a:t>
            </a:r>
            <a:r>
              <a:rPr lang="en-US" sz="3200" b="1" dirty="0"/>
              <a:t>+ </a:t>
            </a:r>
            <a:r>
              <a:rPr lang="en-US" sz="3200" b="1" dirty="0" smtClean="0"/>
              <a:t>2f(0) </a:t>
            </a:r>
            <a:r>
              <a:rPr lang="en-US" sz="3200" b="1" dirty="0"/>
              <a:t>= </a:t>
            </a:r>
            <a:r>
              <a:rPr lang="en-US" sz="3200" b="1" dirty="0" smtClean="0"/>
              <a:t>3</a:t>
            </a:r>
            <a:endParaRPr lang="en-US" sz="3200" b="1" dirty="0"/>
          </a:p>
        </p:txBody>
      </p:sp>
      <p:sp>
        <p:nvSpPr>
          <p:cNvPr id="10" name="TextBox 9"/>
          <p:cNvSpPr txBox="1"/>
          <p:nvPr/>
        </p:nvSpPr>
        <p:spPr>
          <a:xfrm>
            <a:off x="533400" y="5786735"/>
            <a:ext cx="5410200" cy="461665"/>
          </a:xfrm>
          <a:prstGeom prst="rect">
            <a:avLst/>
          </a:prstGeom>
          <a:noFill/>
        </p:spPr>
        <p:txBody>
          <a:bodyPr wrap="square" rtlCol="0">
            <a:spAutoFit/>
          </a:bodyPr>
          <a:lstStyle/>
          <a:p>
            <a:pPr algn="ctr"/>
            <a:r>
              <a:rPr lang="en-US" sz="2400" b="1" dirty="0" smtClean="0">
                <a:solidFill>
                  <a:schemeClr val="accent5"/>
                </a:solidFill>
              </a:rPr>
              <a:t>NEGATIZE</a:t>
            </a:r>
            <a:endParaRPr lang="en-US" sz="2400" b="1" dirty="0">
              <a:solidFill>
                <a:schemeClr val="accent5"/>
              </a:solidFill>
            </a:endParaRPr>
          </a:p>
        </p:txBody>
      </p:sp>
      <p:sp>
        <p:nvSpPr>
          <p:cNvPr id="11" name="Rectangle 10"/>
          <p:cNvSpPr/>
          <p:nvPr/>
        </p:nvSpPr>
        <p:spPr>
          <a:xfrm>
            <a:off x="4025780" y="6257985"/>
            <a:ext cx="2781531" cy="584775"/>
          </a:xfrm>
          <a:prstGeom prst="rect">
            <a:avLst/>
          </a:prstGeom>
        </p:spPr>
        <p:txBody>
          <a:bodyPr wrap="none">
            <a:spAutoFit/>
          </a:bodyPr>
          <a:lstStyle/>
          <a:p>
            <a:r>
              <a:rPr lang="en-US" sz="3200" b="1" dirty="0" smtClean="0"/>
              <a:t>4f(1) </a:t>
            </a:r>
            <a:r>
              <a:rPr lang="en-US" sz="3200" b="1" dirty="0"/>
              <a:t>+ </a:t>
            </a:r>
            <a:r>
              <a:rPr lang="en-US" sz="3200" b="1" dirty="0" smtClean="0"/>
              <a:t>2f(0) </a:t>
            </a:r>
            <a:r>
              <a:rPr lang="en-US" sz="3200" b="1" dirty="0"/>
              <a:t>= </a:t>
            </a:r>
            <a:r>
              <a:rPr lang="en-US" sz="3200" b="1" dirty="0" smtClean="0"/>
              <a:t>0</a:t>
            </a:r>
            <a:endParaRPr lang="en-US" sz="3200" b="1" dirty="0"/>
          </a:p>
        </p:txBody>
      </p:sp>
      <p:sp>
        <p:nvSpPr>
          <p:cNvPr id="12" name="Rectangle 11"/>
          <p:cNvSpPr/>
          <p:nvPr/>
        </p:nvSpPr>
        <p:spPr>
          <a:xfrm>
            <a:off x="4132460" y="5749410"/>
            <a:ext cx="2916183" cy="584775"/>
          </a:xfrm>
          <a:prstGeom prst="rect">
            <a:avLst/>
          </a:prstGeom>
        </p:spPr>
        <p:txBody>
          <a:bodyPr wrap="none">
            <a:spAutoFit/>
          </a:bodyPr>
          <a:lstStyle/>
          <a:p>
            <a:r>
              <a:rPr lang="en-US" sz="3200" b="1" dirty="0" smtClean="0"/>
              <a:t>-f(1) – 2f(0) </a:t>
            </a:r>
            <a:r>
              <a:rPr lang="en-US" sz="3200" b="1" dirty="0"/>
              <a:t>= </a:t>
            </a:r>
            <a:r>
              <a:rPr lang="en-US" sz="3200" b="1" dirty="0" smtClean="0"/>
              <a:t>-3</a:t>
            </a:r>
            <a:endParaRPr lang="en-US" sz="3200" b="1" dirty="0"/>
          </a:p>
        </p:txBody>
      </p:sp>
      <p:sp>
        <p:nvSpPr>
          <p:cNvPr id="13" name="TextBox 12"/>
          <p:cNvSpPr txBox="1"/>
          <p:nvPr/>
        </p:nvSpPr>
        <p:spPr>
          <a:xfrm>
            <a:off x="518160" y="6320135"/>
            <a:ext cx="5410200" cy="461665"/>
          </a:xfrm>
          <a:prstGeom prst="rect">
            <a:avLst/>
          </a:prstGeom>
          <a:noFill/>
        </p:spPr>
        <p:txBody>
          <a:bodyPr wrap="square" rtlCol="0">
            <a:spAutoFit/>
          </a:bodyPr>
          <a:lstStyle/>
          <a:p>
            <a:pPr algn="ctr"/>
            <a:r>
              <a:rPr lang="en-US" sz="2400" b="1" dirty="0" smtClean="0">
                <a:solidFill>
                  <a:schemeClr val="accent5"/>
                </a:solidFill>
              </a:rPr>
              <a:t>x2</a:t>
            </a:r>
            <a:endParaRPr lang="en-US" sz="2400" b="1" dirty="0">
              <a:solidFill>
                <a:schemeClr val="accent5"/>
              </a:solidFill>
            </a:endParaRPr>
          </a:p>
        </p:txBody>
      </p:sp>
      <p:cxnSp>
        <p:nvCxnSpPr>
          <p:cNvPr id="15" name="Straight Connector 14"/>
          <p:cNvCxnSpPr/>
          <p:nvPr/>
        </p:nvCxnSpPr>
        <p:spPr>
          <a:xfrm>
            <a:off x="4132460" y="6934200"/>
            <a:ext cx="2725540" cy="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5416545" y="5867400"/>
            <a:ext cx="755655" cy="1066800"/>
          </a:xfrm>
          <a:prstGeom prst="line">
            <a:avLst/>
          </a:prstGeom>
        </p:spPr>
        <p:style>
          <a:lnRef idx="2">
            <a:schemeClr val="dk1"/>
          </a:lnRef>
          <a:fillRef idx="0">
            <a:schemeClr val="dk1"/>
          </a:fillRef>
          <a:effectRef idx="1">
            <a:schemeClr val="dk1"/>
          </a:effectRef>
          <a:fontRef idx="minor">
            <a:schemeClr val="tx1"/>
          </a:fontRef>
        </p:style>
      </p:cxnSp>
      <p:sp>
        <p:nvSpPr>
          <p:cNvPr id="25" name="Rectangle 24"/>
          <p:cNvSpPr/>
          <p:nvPr/>
        </p:nvSpPr>
        <p:spPr>
          <a:xfrm>
            <a:off x="3962400" y="6882825"/>
            <a:ext cx="2828018" cy="584775"/>
          </a:xfrm>
          <a:prstGeom prst="rect">
            <a:avLst/>
          </a:prstGeom>
        </p:spPr>
        <p:txBody>
          <a:bodyPr wrap="none">
            <a:spAutoFit/>
          </a:bodyPr>
          <a:lstStyle/>
          <a:p>
            <a:r>
              <a:rPr lang="en-US" sz="3200" b="1" dirty="0"/>
              <a:t> </a:t>
            </a:r>
            <a:r>
              <a:rPr lang="en-US" sz="3200" b="1" dirty="0" smtClean="0"/>
              <a:t>3f(1)            = -3</a:t>
            </a:r>
            <a:endParaRPr lang="en-US" sz="3200" b="1" dirty="0"/>
          </a:p>
        </p:txBody>
      </p:sp>
      <p:sp>
        <p:nvSpPr>
          <p:cNvPr id="26" name="Rectangle 25"/>
          <p:cNvSpPr/>
          <p:nvPr/>
        </p:nvSpPr>
        <p:spPr>
          <a:xfrm>
            <a:off x="1219200" y="7848600"/>
            <a:ext cx="1077539" cy="584775"/>
          </a:xfrm>
          <a:prstGeom prst="rect">
            <a:avLst/>
          </a:prstGeom>
        </p:spPr>
        <p:txBody>
          <a:bodyPr wrap="none">
            <a:spAutoFit/>
          </a:bodyPr>
          <a:lstStyle/>
          <a:p>
            <a:r>
              <a:rPr lang="en-US" sz="3200" b="1" dirty="0" smtClean="0"/>
              <a:t>f(1) =</a:t>
            </a:r>
            <a:endParaRPr lang="en-US" sz="32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1653" y="7578983"/>
            <a:ext cx="8223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9" name="Straight Connector 28"/>
          <p:cNvCxnSpPr/>
          <p:nvPr/>
        </p:nvCxnSpPr>
        <p:spPr>
          <a:xfrm>
            <a:off x="2270760" y="8153400"/>
            <a:ext cx="472440" cy="0"/>
          </a:xfrm>
          <a:prstGeom prst="line">
            <a:avLst/>
          </a:prstGeom>
        </p:spPr>
        <p:style>
          <a:lnRef idx="2">
            <a:schemeClr val="dk1"/>
          </a:lnRef>
          <a:fillRef idx="0">
            <a:schemeClr val="dk1"/>
          </a:fillRef>
          <a:effectRef idx="1">
            <a:schemeClr val="dk1"/>
          </a:effectRef>
          <a:fontRef idx="minor">
            <a:schemeClr val="tx1"/>
          </a:fontRef>
        </p:style>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5035" y="8021578"/>
            <a:ext cx="69532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 name="Rectangle 1023"/>
          <p:cNvSpPr/>
          <p:nvPr/>
        </p:nvSpPr>
        <p:spPr>
          <a:xfrm>
            <a:off x="2816980" y="7877294"/>
            <a:ext cx="909223" cy="584775"/>
          </a:xfrm>
          <a:prstGeom prst="rect">
            <a:avLst/>
          </a:prstGeom>
        </p:spPr>
        <p:txBody>
          <a:bodyPr wrap="none">
            <a:spAutoFit/>
          </a:bodyPr>
          <a:lstStyle/>
          <a:p>
            <a:r>
              <a:rPr lang="en-US" sz="3200" b="1" dirty="0" smtClean="0"/>
              <a:t>=  -1</a:t>
            </a:r>
            <a:endParaRPr lang="en-US" sz="3200" b="1" dirty="0"/>
          </a:p>
        </p:txBody>
      </p:sp>
      <p:sp>
        <p:nvSpPr>
          <p:cNvPr id="1025" name="Rectangle 1024"/>
          <p:cNvSpPr/>
          <p:nvPr/>
        </p:nvSpPr>
        <p:spPr>
          <a:xfrm>
            <a:off x="3192780" y="7990780"/>
            <a:ext cx="487703" cy="427038"/>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cxnSp>
        <p:nvCxnSpPr>
          <p:cNvPr id="1029" name="Straight Arrow Connector 1028"/>
          <p:cNvCxnSpPr/>
          <p:nvPr/>
        </p:nvCxnSpPr>
        <p:spPr>
          <a:xfrm>
            <a:off x="2532697" y="6320135"/>
            <a:ext cx="149308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009150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10"/>
            </a:pPr>
            <a:r>
              <a:rPr lang="en-US" sz="2400" dirty="0"/>
              <a:t>How many negative roots </a:t>
            </a:r>
            <a:r>
              <a:rPr lang="en-US" sz="2400" dirty="0" smtClean="0"/>
              <a:t>does                      </a:t>
            </a:r>
            <a:r>
              <a:rPr lang="en-US" sz="2400" dirty="0"/>
              <a:t>x</a:t>
            </a:r>
            <a:r>
              <a:rPr lang="en-US" sz="2400" baseline="30000" dirty="0"/>
              <a:t>4</a:t>
            </a:r>
            <a:r>
              <a:rPr lang="en-US" sz="2400" dirty="0"/>
              <a:t> – 5x</a:t>
            </a:r>
            <a:r>
              <a:rPr lang="en-US" sz="2400" baseline="30000" dirty="0"/>
              <a:t>3</a:t>
            </a:r>
            <a:r>
              <a:rPr lang="en-US" sz="2400" dirty="0"/>
              <a:t> – 4x</a:t>
            </a:r>
            <a:r>
              <a:rPr lang="en-US" sz="2400" baseline="30000" dirty="0"/>
              <a:t>2</a:t>
            </a:r>
            <a:r>
              <a:rPr lang="en-US" sz="2400" dirty="0"/>
              <a:t> – 7x + 4 = 0 have?  </a:t>
            </a:r>
          </a:p>
          <a:p>
            <a:pPr marL="0" indent="0">
              <a:buNone/>
            </a:pPr>
            <a:endParaRPr lang="en-US" sz="2400" baseline="30000" dirty="0"/>
          </a:p>
        </p:txBody>
      </p:sp>
      <p:sp>
        <p:nvSpPr>
          <p:cNvPr id="4" name="TextBox 3"/>
          <p:cNvSpPr txBox="1"/>
          <p:nvPr/>
        </p:nvSpPr>
        <p:spPr>
          <a:xfrm>
            <a:off x="838200" y="1752600"/>
            <a:ext cx="4953000" cy="1754326"/>
          </a:xfrm>
          <a:prstGeom prst="rect">
            <a:avLst/>
          </a:prstGeom>
          <a:noFill/>
        </p:spPr>
        <p:txBody>
          <a:bodyPr wrap="square" rtlCol="0">
            <a:spAutoFit/>
          </a:bodyPr>
          <a:lstStyle/>
          <a:p>
            <a:r>
              <a:rPr lang="en-US" b="1" dirty="0" smtClean="0">
                <a:solidFill>
                  <a:schemeClr val="accent2"/>
                </a:solidFill>
              </a:rPr>
              <a:t>What does a negative root mean? You can plug in a negative number into the equation and get zero… So let’s try something generic. N will signify a negative number and P will be a positive number… So let’s try plugging in any old negative number…</a:t>
            </a:r>
            <a:endParaRPr lang="en-US" b="1" dirty="0">
              <a:solidFill>
                <a:schemeClr val="accent2"/>
              </a:solidFill>
            </a:endParaRPr>
          </a:p>
        </p:txBody>
      </p:sp>
      <p:sp>
        <p:nvSpPr>
          <p:cNvPr id="5" name="TextBox 4"/>
          <p:cNvSpPr txBox="1"/>
          <p:nvPr/>
        </p:nvSpPr>
        <p:spPr>
          <a:xfrm>
            <a:off x="876300" y="3581400"/>
            <a:ext cx="3543300" cy="523220"/>
          </a:xfrm>
          <a:prstGeom prst="rect">
            <a:avLst/>
          </a:prstGeom>
          <a:noFill/>
        </p:spPr>
        <p:txBody>
          <a:bodyPr wrap="square" rtlCol="0">
            <a:spAutoFit/>
          </a:bodyPr>
          <a:lstStyle/>
          <a:p>
            <a:r>
              <a:rPr lang="en-US" sz="2800" b="1" dirty="0" smtClean="0"/>
              <a:t>P + P + N + P + P = 0</a:t>
            </a:r>
            <a:endParaRPr lang="en-US" sz="2800" b="1" dirty="0"/>
          </a:p>
        </p:txBody>
      </p:sp>
      <p:sp>
        <p:nvSpPr>
          <p:cNvPr id="6" name="TextBox 5"/>
          <p:cNvSpPr txBox="1"/>
          <p:nvPr/>
        </p:nvSpPr>
        <p:spPr>
          <a:xfrm>
            <a:off x="838200" y="4265474"/>
            <a:ext cx="4953000" cy="1200329"/>
          </a:xfrm>
          <a:prstGeom prst="rect">
            <a:avLst/>
          </a:prstGeom>
          <a:noFill/>
        </p:spPr>
        <p:txBody>
          <a:bodyPr wrap="square" rtlCol="0">
            <a:spAutoFit/>
          </a:bodyPr>
          <a:lstStyle/>
          <a:p>
            <a:r>
              <a:rPr lang="en-US" b="1" dirty="0" smtClean="0">
                <a:solidFill>
                  <a:schemeClr val="accent2"/>
                </a:solidFill>
              </a:rPr>
              <a:t>You will get 4 positive numbers and one negative number… What are the chances that plugging in a negative number as a root will ever equal zero?? So, the answer is… </a:t>
            </a:r>
            <a:endParaRPr lang="en-US" b="1" dirty="0">
              <a:solidFill>
                <a:schemeClr val="accent2"/>
              </a:solidFill>
            </a:endParaRPr>
          </a:p>
        </p:txBody>
      </p:sp>
      <p:sp>
        <p:nvSpPr>
          <p:cNvPr id="7" name="TextBox 6"/>
          <p:cNvSpPr txBox="1"/>
          <p:nvPr/>
        </p:nvSpPr>
        <p:spPr>
          <a:xfrm>
            <a:off x="876300" y="5572780"/>
            <a:ext cx="3543300" cy="523220"/>
          </a:xfrm>
          <a:prstGeom prst="rect">
            <a:avLst/>
          </a:prstGeom>
          <a:noFill/>
        </p:spPr>
        <p:txBody>
          <a:bodyPr wrap="square" rtlCol="0">
            <a:spAutoFit/>
          </a:bodyPr>
          <a:lstStyle/>
          <a:p>
            <a:r>
              <a:rPr lang="en-US" sz="2800" b="1" dirty="0" smtClean="0"/>
              <a:t>none</a:t>
            </a:r>
            <a:endParaRPr lang="en-US" sz="2800" b="1" dirty="0"/>
          </a:p>
        </p:txBody>
      </p:sp>
      <p:sp>
        <p:nvSpPr>
          <p:cNvPr id="8" name="TextBox 7"/>
          <p:cNvSpPr txBox="1"/>
          <p:nvPr/>
        </p:nvSpPr>
        <p:spPr>
          <a:xfrm>
            <a:off x="914400" y="6172200"/>
            <a:ext cx="4953000" cy="646331"/>
          </a:xfrm>
          <a:prstGeom prst="rect">
            <a:avLst/>
          </a:prstGeom>
          <a:noFill/>
        </p:spPr>
        <p:txBody>
          <a:bodyPr wrap="square" rtlCol="0">
            <a:spAutoFit/>
          </a:bodyPr>
          <a:lstStyle/>
          <a:p>
            <a:r>
              <a:rPr lang="en-US" b="1" dirty="0" smtClean="0">
                <a:solidFill>
                  <a:schemeClr val="accent2"/>
                </a:solidFill>
              </a:rPr>
              <a:t>If you really want to, try plugging in some real negative numbers yourself…. </a:t>
            </a:r>
            <a:r>
              <a:rPr lang="en-US" b="1" dirty="0" smtClean="0">
                <a:solidFill>
                  <a:schemeClr val="accent2"/>
                </a:solidFill>
                <a:sym typeface="Wingdings" pitchFamily="2" charset="2"/>
              </a:rPr>
              <a:t></a:t>
            </a:r>
            <a:endParaRPr lang="en-US" b="1" dirty="0">
              <a:solidFill>
                <a:schemeClr val="accent2"/>
              </a:solidFill>
            </a:endParaRPr>
          </a:p>
        </p:txBody>
      </p:sp>
      <p:sp>
        <p:nvSpPr>
          <p:cNvPr id="9" name="Rectangle 8"/>
          <p:cNvSpPr/>
          <p:nvPr/>
        </p:nvSpPr>
        <p:spPr>
          <a:xfrm>
            <a:off x="914400" y="5572780"/>
            <a:ext cx="838200" cy="52322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0609632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11"/>
            </a:pPr>
            <a:r>
              <a:rPr lang="en-US" sz="2400" dirty="0"/>
              <a:t>Given that a, b, and c are numbers such that a – b = </a:t>
            </a:r>
            <a:r>
              <a:rPr lang="en-US" sz="2400" dirty="0" err="1"/>
              <a:t>ab</a:t>
            </a:r>
            <a:r>
              <a:rPr lang="en-US" sz="2400" dirty="0"/>
              <a:t> and b – c = </a:t>
            </a:r>
            <a:r>
              <a:rPr lang="en-US" sz="2400" dirty="0" err="1"/>
              <a:t>cb</a:t>
            </a:r>
            <a:r>
              <a:rPr lang="en-US" sz="2400" dirty="0"/>
              <a:t>, write a + c in terms of b.</a:t>
            </a:r>
          </a:p>
          <a:p>
            <a:pPr marL="0" indent="0">
              <a:buNone/>
            </a:pPr>
            <a:endParaRPr lang="en-US" sz="2400" baseline="30000" dirty="0"/>
          </a:p>
        </p:txBody>
      </p:sp>
      <p:sp>
        <p:nvSpPr>
          <p:cNvPr id="4" name="TextBox 3"/>
          <p:cNvSpPr txBox="1"/>
          <p:nvPr/>
        </p:nvSpPr>
        <p:spPr>
          <a:xfrm>
            <a:off x="914400" y="2057400"/>
            <a:ext cx="3810000" cy="461665"/>
          </a:xfrm>
          <a:prstGeom prst="rect">
            <a:avLst/>
          </a:prstGeom>
          <a:noFill/>
        </p:spPr>
        <p:txBody>
          <a:bodyPr wrap="square" rtlCol="0">
            <a:spAutoFit/>
          </a:bodyPr>
          <a:lstStyle/>
          <a:p>
            <a:r>
              <a:rPr lang="en-US" sz="2400" b="1" dirty="0" smtClean="0">
                <a:solidFill>
                  <a:schemeClr val="accent1"/>
                </a:solidFill>
              </a:rPr>
              <a:t>First, let’s get a alone… </a:t>
            </a:r>
            <a:endParaRPr lang="en-US" sz="2400" b="1" dirty="0">
              <a:solidFill>
                <a:schemeClr val="accent1"/>
              </a:solidFill>
            </a:endParaRPr>
          </a:p>
        </p:txBody>
      </p:sp>
      <p:sp>
        <p:nvSpPr>
          <p:cNvPr id="5" name="TextBox 4"/>
          <p:cNvSpPr txBox="1"/>
          <p:nvPr/>
        </p:nvSpPr>
        <p:spPr>
          <a:xfrm>
            <a:off x="914400" y="4648200"/>
            <a:ext cx="3810000" cy="461665"/>
          </a:xfrm>
          <a:prstGeom prst="rect">
            <a:avLst/>
          </a:prstGeom>
          <a:noFill/>
        </p:spPr>
        <p:txBody>
          <a:bodyPr wrap="square" rtlCol="0">
            <a:spAutoFit/>
          </a:bodyPr>
          <a:lstStyle/>
          <a:p>
            <a:r>
              <a:rPr lang="en-US" sz="2400" b="1" dirty="0" smtClean="0">
                <a:solidFill>
                  <a:schemeClr val="accent1"/>
                </a:solidFill>
              </a:rPr>
              <a:t>Then, let’s get c alone…</a:t>
            </a:r>
            <a:endParaRPr lang="en-US" sz="2400" b="1" dirty="0">
              <a:solidFill>
                <a:schemeClr val="accent1"/>
              </a:solidFill>
            </a:endParaRPr>
          </a:p>
        </p:txBody>
      </p:sp>
      <p:sp>
        <p:nvSpPr>
          <p:cNvPr id="6" name="TextBox 5"/>
          <p:cNvSpPr txBox="1"/>
          <p:nvPr/>
        </p:nvSpPr>
        <p:spPr>
          <a:xfrm>
            <a:off x="990600" y="2514600"/>
            <a:ext cx="2438400" cy="461665"/>
          </a:xfrm>
          <a:prstGeom prst="rect">
            <a:avLst/>
          </a:prstGeom>
          <a:noFill/>
        </p:spPr>
        <p:txBody>
          <a:bodyPr wrap="square" rtlCol="0">
            <a:spAutoFit/>
          </a:bodyPr>
          <a:lstStyle/>
          <a:p>
            <a:r>
              <a:rPr lang="en-US" sz="2400" b="1" dirty="0" smtClean="0"/>
              <a:t>a – b = </a:t>
            </a:r>
            <a:r>
              <a:rPr lang="en-US" sz="2400" b="1" dirty="0" err="1" smtClean="0"/>
              <a:t>ab</a:t>
            </a:r>
            <a:endParaRPr lang="en-US" sz="2400" b="1" dirty="0"/>
          </a:p>
        </p:txBody>
      </p:sp>
      <p:sp>
        <p:nvSpPr>
          <p:cNvPr id="7" name="TextBox 6"/>
          <p:cNvSpPr txBox="1"/>
          <p:nvPr/>
        </p:nvSpPr>
        <p:spPr>
          <a:xfrm>
            <a:off x="990600" y="2967335"/>
            <a:ext cx="2438400" cy="461665"/>
          </a:xfrm>
          <a:prstGeom prst="rect">
            <a:avLst/>
          </a:prstGeom>
          <a:noFill/>
        </p:spPr>
        <p:txBody>
          <a:bodyPr wrap="square" rtlCol="0">
            <a:spAutoFit/>
          </a:bodyPr>
          <a:lstStyle/>
          <a:p>
            <a:r>
              <a:rPr lang="en-US" sz="2400" b="1" dirty="0" smtClean="0"/>
              <a:t>a – </a:t>
            </a:r>
            <a:r>
              <a:rPr lang="en-US" sz="2400" b="1" dirty="0" err="1" smtClean="0"/>
              <a:t>ab</a:t>
            </a:r>
            <a:r>
              <a:rPr lang="en-US" sz="2400" b="1" dirty="0" smtClean="0"/>
              <a:t> = b</a:t>
            </a:r>
            <a:endParaRPr lang="en-US" sz="2400" b="1" dirty="0"/>
          </a:p>
        </p:txBody>
      </p:sp>
      <p:sp>
        <p:nvSpPr>
          <p:cNvPr id="8" name="TextBox 7"/>
          <p:cNvSpPr txBox="1"/>
          <p:nvPr/>
        </p:nvSpPr>
        <p:spPr>
          <a:xfrm>
            <a:off x="990600" y="3500735"/>
            <a:ext cx="2438400" cy="461665"/>
          </a:xfrm>
          <a:prstGeom prst="rect">
            <a:avLst/>
          </a:prstGeom>
          <a:noFill/>
        </p:spPr>
        <p:txBody>
          <a:bodyPr wrap="square" rtlCol="0">
            <a:spAutoFit/>
          </a:bodyPr>
          <a:lstStyle/>
          <a:p>
            <a:r>
              <a:rPr lang="en-US" sz="2400" b="1" dirty="0" smtClean="0"/>
              <a:t>a(1 – b) = b </a:t>
            </a:r>
            <a:endParaRPr lang="en-US" sz="2400" b="1" dirty="0"/>
          </a:p>
        </p:txBody>
      </p:sp>
      <p:sp>
        <p:nvSpPr>
          <p:cNvPr id="9" name="TextBox 8"/>
          <p:cNvSpPr txBox="1"/>
          <p:nvPr/>
        </p:nvSpPr>
        <p:spPr>
          <a:xfrm>
            <a:off x="990600" y="4038600"/>
            <a:ext cx="2438400" cy="461665"/>
          </a:xfrm>
          <a:prstGeom prst="rect">
            <a:avLst/>
          </a:prstGeom>
          <a:noFill/>
        </p:spPr>
        <p:txBody>
          <a:bodyPr wrap="square" rtlCol="0">
            <a:spAutoFit/>
          </a:bodyPr>
          <a:lstStyle/>
          <a:p>
            <a:r>
              <a:rPr lang="en-US" sz="2400" b="1" dirty="0" smtClean="0"/>
              <a:t>a = </a:t>
            </a:r>
            <a:endParaRPr lang="en-US" sz="2400" b="1" dirty="0"/>
          </a:p>
        </p:txBody>
      </p:sp>
      <p:sp>
        <p:nvSpPr>
          <p:cNvPr id="10" name="Rectangle 9"/>
          <p:cNvSpPr/>
          <p:nvPr/>
        </p:nvSpPr>
        <p:spPr>
          <a:xfrm>
            <a:off x="1600200" y="3881735"/>
            <a:ext cx="349776" cy="461665"/>
          </a:xfrm>
          <a:prstGeom prst="rect">
            <a:avLst/>
          </a:prstGeom>
        </p:spPr>
        <p:txBody>
          <a:bodyPr wrap="none">
            <a:spAutoFit/>
          </a:bodyPr>
          <a:lstStyle/>
          <a:p>
            <a:r>
              <a:rPr lang="en-US" sz="2400" b="1" dirty="0">
                <a:solidFill>
                  <a:prstClr val="black"/>
                </a:solidFill>
              </a:rPr>
              <a:t>b</a:t>
            </a:r>
            <a:endParaRPr lang="en-US" dirty="0"/>
          </a:p>
        </p:txBody>
      </p:sp>
      <p:cxnSp>
        <p:nvCxnSpPr>
          <p:cNvPr id="12" name="Straight Connector 11"/>
          <p:cNvCxnSpPr/>
          <p:nvPr/>
        </p:nvCxnSpPr>
        <p:spPr>
          <a:xfrm>
            <a:off x="1524000" y="4269432"/>
            <a:ext cx="609600" cy="0"/>
          </a:xfrm>
          <a:prstGeom prst="line">
            <a:avLst/>
          </a:prstGeom>
        </p:spPr>
        <p:style>
          <a:lnRef idx="2">
            <a:schemeClr val="dk1"/>
          </a:lnRef>
          <a:fillRef idx="0">
            <a:schemeClr val="dk1"/>
          </a:fillRef>
          <a:effectRef idx="1">
            <a:schemeClr val="dk1"/>
          </a:effectRef>
          <a:fontRef idx="minor">
            <a:schemeClr val="tx1"/>
          </a:fontRef>
        </p:style>
      </p:cxnSp>
      <p:sp>
        <p:nvSpPr>
          <p:cNvPr id="13" name="Rectangle 12"/>
          <p:cNvSpPr/>
          <p:nvPr/>
        </p:nvSpPr>
        <p:spPr>
          <a:xfrm>
            <a:off x="1420824" y="4191000"/>
            <a:ext cx="865943" cy="461665"/>
          </a:xfrm>
          <a:prstGeom prst="rect">
            <a:avLst/>
          </a:prstGeom>
        </p:spPr>
        <p:txBody>
          <a:bodyPr wrap="none">
            <a:spAutoFit/>
          </a:bodyPr>
          <a:lstStyle/>
          <a:p>
            <a:r>
              <a:rPr lang="en-US" sz="2400" b="1" dirty="0" smtClean="0">
                <a:solidFill>
                  <a:prstClr val="black"/>
                </a:solidFill>
              </a:rPr>
              <a:t>1 </a:t>
            </a:r>
            <a:r>
              <a:rPr lang="en-US" sz="2400" b="1" dirty="0">
                <a:solidFill>
                  <a:prstClr val="black"/>
                </a:solidFill>
              </a:rPr>
              <a:t>– </a:t>
            </a:r>
            <a:r>
              <a:rPr lang="en-US" sz="2400" b="1" dirty="0" smtClean="0">
                <a:solidFill>
                  <a:prstClr val="black"/>
                </a:solidFill>
              </a:rPr>
              <a:t>b </a:t>
            </a:r>
            <a:endParaRPr lang="en-US" dirty="0"/>
          </a:p>
        </p:txBody>
      </p:sp>
      <p:sp>
        <p:nvSpPr>
          <p:cNvPr id="16" name="TextBox 15"/>
          <p:cNvSpPr txBox="1"/>
          <p:nvPr/>
        </p:nvSpPr>
        <p:spPr>
          <a:xfrm>
            <a:off x="990600" y="5029200"/>
            <a:ext cx="2438400" cy="461665"/>
          </a:xfrm>
          <a:prstGeom prst="rect">
            <a:avLst/>
          </a:prstGeom>
          <a:noFill/>
        </p:spPr>
        <p:txBody>
          <a:bodyPr wrap="square" rtlCol="0">
            <a:spAutoFit/>
          </a:bodyPr>
          <a:lstStyle/>
          <a:p>
            <a:r>
              <a:rPr lang="en-US" sz="2400" b="1" dirty="0" smtClean="0"/>
              <a:t>b – c = </a:t>
            </a:r>
            <a:r>
              <a:rPr lang="en-US" sz="2400" b="1" dirty="0" err="1" smtClean="0"/>
              <a:t>cb</a:t>
            </a:r>
            <a:endParaRPr lang="en-US" sz="2400" b="1" dirty="0"/>
          </a:p>
        </p:txBody>
      </p:sp>
      <p:sp>
        <p:nvSpPr>
          <p:cNvPr id="17" name="TextBox 16"/>
          <p:cNvSpPr txBox="1"/>
          <p:nvPr/>
        </p:nvSpPr>
        <p:spPr>
          <a:xfrm>
            <a:off x="990600" y="5481935"/>
            <a:ext cx="2438400" cy="461665"/>
          </a:xfrm>
          <a:prstGeom prst="rect">
            <a:avLst/>
          </a:prstGeom>
          <a:noFill/>
        </p:spPr>
        <p:txBody>
          <a:bodyPr wrap="square" rtlCol="0">
            <a:spAutoFit/>
          </a:bodyPr>
          <a:lstStyle/>
          <a:p>
            <a:r>
              <a:rPr lang="en-US" sz="2400" b="1" dirty="0"/>
              <a:t>c +</a:t>
            </a:r>
            <a:r>
              <a:rPr lang="en-US" sz="2400" b="1" dirty="0" err="1"/>
              <a:t>cb</a:t>
            </a:r>
            <a:r>
              <a:rPr lang="en-US" sz="2400" b="1" dirty="0"/>
              <a:t> = b </a:t>
            </a:r>
            <a:endParaRPr lang="en-US" sz="2400" b="1" dirty="0"/>
          </a:p>
        </p:txBody>
      </p:sp>
      <p:sp>
        <p:nvSpPr>
          <p:cNvPr id="18" name="TextBox 17"/>
          <p:cNvSpPr txBox="1"/>
          <p:nvPr/>
        </p:nvSpPr>
        <p:spPr>
          <a:xfrm>
            <a:off x="990600" y="6015335"/>
            <a:ext cx="2438400" cy="461665"/>
          </a:xfrm>
          <a:prstGeom prst="rect">
            <a:avLst/>
          </a:prstGeom>
          <a:noFill/>
        </p:spPr>
        <p:txBody>
          <a:bodyPr wrap="square" rtlCol="0">
            <a:spAutoFit/>
          </a:bodyPr>
          <a:lstStyle/>
          <a:p>
            <a:r>
              <a:rPr lang="en-US" sz="2400" b="1" dirty="0" smtClean="0"/>
              <a:t>c(1 + b) = b </a:t>
            </a:r>
            <a:endParaRPr lang="en-US" sz="2400" b="1" dirty="0"/>
          </a:p>
        </p:txBody>
      </p:sp>
      <p:sp>
        <p:nvSpPr>
          <p:cNvPr id="19" name="TextBox 18"/>
          <p:cNvSpPr txBox="1"/>
          <p:nvPr/>
        </p:nvSpPr>
        <p:spPr>
          <a:xfrm>
            <a:off x="990600" y="6553200"/>
            <a:ext cx="2438400" cy="461665"/>
          </a:xfrm>
          <a:prstGeom prst="rect">
            <a:avLst/>
          </a:prstGeom>
          <a:noFill/>
        </p:spPr>
        <p:txBody>
          <a:bodyPr wrap="square" rtlCol="0">
            <a:spAutoFit/>
          </a:bodyPr>
          <a:lstStyle/>
          <a:p>
            <a:r>
              <a:rPr lang="en-US" sz="2400" b="1" dirty="0" smtClean="0"/>
              <a:t>c = </a:t>
            </a:r>
            <a:endParaRPr lang="en-US" sz="2400" b="1" dirty="0"/>
          </a:p>
        </p:txBody>
      </p:sp>
      <p:sp>
        <p:nvSpPr>
          <p:cNvPr id="20" name="Rectangle 19"/>
          <p:cNvSpPr/>
          <p:nvPr/>
        </p:nvSpPr>
        <p:spPr>
          <a:xfrm>
            <a:off x="1600200" y="6396335"/>
            <a:ext cx="349776" cy="461665"/>
          </a:xfrm>
          <a:prstGeom prst="rect">
            <a:avLst/>
          </a:prstGeom>
        </p:spPr>
        <p:txBody>
          <a:bodyPr wrap="none">
            <a:spAutoFit/>
          </a:bodyPr>
          <a:lstStyle/>
          <a:p>
            <a:r>
              <a:rPr lang="en-US" sz="2400" b="1" dirty="0">
                <a:solidFill>
                  <a:prstClr val="black"/>
                </a:solidFill>
              </a:rPr>
              <a:t>b</a:t>
            </a:r>
            <a:endParaRPr lang="en-US" dirty="0"/>
          </a:p>
        </p:txBody>
      </p:sp>
      <p:cxnSp>
        <p:nvCxnSpPr>
          <p:cNvPr id="21" name="Straight Connector 20"/>
          <p:cNvCxnSpPr/>
          <p:nvPr/>
        </p:nvCxnSpPr>
        <p:spPr>
          <a:xfrm>
            <a:off x="1524000" y="6784032"/>
            <a:ext cx="609600" cy="0"/>
          </a:xfrm>
          <a:prstGeom prst="line">
            <a:avLst/>
          </a:prstGeom>
        </p:spPr>
        <p:style>
          <a:lnRef idx="2">
            <a:schemeClr val="dk1"/>
          </a:lnRef>
          <a:fillRef idx="0">
            <a:schemeClr val="dk1"/>
          </a:fillRef>
          <a:effectRef idx="1">
            <a:schemeClr val="dk1"/>
          </a:effectRef>
          <a:fontRef idx="minor">
            <a:schemeClr val="tx1"/>
          </a:fontRef>
        </p:style>
      </p:cxnSp>
      <p:sp>
        <p:nvSpPr>
          <p:cNvPr id="22" name="Rectangle 21"/>
          <p:cNvSpPr/>
          <p:nvPr/>
        </p:nvSpPr>
        <p:spPr>
          <a:xfrm>
            <a:off x="1420824" y="6705600"/>
            <a:ext cx="865943" cy="461665"/>
          </a:xfrm>
          <a:prstGeom prst="rect">
            <a:avLst/>
          </a:prstGeom>
        </p:spPr>
        <p:txBody>
          <a:bodyPr wrap="none">
            <a:spAutoFit/>
          </a:bodyPr>
          <a:lstStyle/>
          <a:p>
            <a:r>
              <a:rPr lang="en-US" sz="2400" b="1" dirty="0" smtClean="0">
                <a:solidFill>
                  <a:prstClr val="black"/>
                </a:solidFill>
              </a:rPr>
              <a:t>1 + b </a:t>
            </a:r>
            <a:endParaRPr lang="en-US" dirty="0"/>
          </a:p>
        </p:txBody>
      </p:sp>
      <p:sp>
        <p:nvSpPr>
          <p:cNvPr id="23" name="TextBox 22"/>
          <p:cNvSpPr txBox="1"/>
          <p:nvPr/>
        </p:nvSpPr>
        <p:spPr>
          <a:xfrm>
            <a:off x="914400" y="7086600"/>
            <a:ext cx="3810000" cy="461665"/>
          </a:xfrm>
          <a:prstGeom prst="rect">
            <a:avLst/>
          </a:prstGeom>
          <a:noFill/>
        </p:spPr>
        <p:txBody>
          <a:bodyPr wrap="square" rtlCol="0">
            <a:spAutoFit/>
          </a:bodyPr>
          <a:lstStyle/>
          <a:p>
            <a:r>
              <a:rPr lang="en-US" sz="2400" b="1" dirty="0" smtClean="0">
                <a:solidFill>
                  <a:schemeClr val="accent1"/>
                </a:solidFill>
              </a:rPr>
              <a:t>Now let’s add </a:t>
            </a:r>
            <a:r>
              <a:rPr lang="en-US" sz="2400" b="1" dirty="0" smtClean="0">
                <a:solidFill>
                  <a:schemeClr val="accent1"/>
                </a:solidFill>
                <a:sym typeface="Wingdings" pitchFamily="2" charset="2"/>
              </a:rPr>
              <a:t></a:t>
            </a:r>
            <a:endParaRPr lang="en-US" sz="2400" b="1" dirty="0">
              <a:solidFill>
                <a:schemeClr val="accent1"/>
              </a:solidFill>
            </a:endParaRPr>
          </a:p>
        </p:txBody>
      </p:sp>
      <p:sp>
        <p:nvSpPr>
          <p:cNvPr id="24" name="Rectangle 23"/>
          <p:cNvSpPr/>
          <p:nvPr/>
        </p:nvSpPr>
        <p:spPr>
          <a:xfrm>
            <a:off x="179376" y="7687270"/>
            <a:ext cx="349776" cy="461665"/>
          </a:xfrm>
          <a:prstGeom prst="rect">
            <a:avLst/>
          </a:prstGeom>
        </p:spPr>
        <p:txBody>
          <a:bodyPr wrap="none">
            <a:spAutoFit/>
          </a:bodyPr>
          <a:lstStyle/>
          <a:p>
            <a:r>
              <a:rPr lang="en-US" sz="2400" b="1" dirty="0">
                <a:solidFill>
                  <a:prstClr val="black"/>
                </a:solidFill>
              </a:rPr>
              <a:t>b</a:t>
            </a:r>
            <a:endParaRPr lang="en-US" dirty="0"/>
          </a:p>
        </p:txBody>
      </p:sp>
      <p:cxnSp>
        <p:nvCxnSpPr>
          <p:cNvPr id="25" name="Straight Connector 24"/>
          <p:cNvCxnSpPr/>
          <p:nvPr/>
        </p:nvCxnSpPr>
        <p:spPr>
          <a:xfrm>
            <a:off x="103176" y="8074967"/>
            <a:ext cx="609600" cy="0"/>
          </a:xfrm>
          <a:prstGeom prst="line">
            <a:avLst/>
          </a:prstGeom>
        </p:spPr>
        <p:style>
          <a:lnRef idx="2">
            <a:schemeClr val="dk1"/>
          </a:lnRef>
          <a:fillRef idx="0">
            <a:schemeClr val="dk1"/>
          </a:fillRef>
          <a:effectRef idx="1">
            <a:schemeClr val="dk1"/>
          </a:effectRef>
          <a:fontRef idx="minor">
            <a:schemeClr val="tx1"/>
          </a:fontRef>
        </p:style>
      </p:cxnSp>
      <p:sp>
        <p:nvSpPr>
          <p:cNvPr id="26" name="Rectangle 25"/>
          <p:cNvSpPr/>
          <p:nvPr/>
        </p:nvSpPr>
        <p:spPr>
          <a:xfrm>
            <a:off x="0" y="7996535"/>
            <a:ext cx="865943" cy="461665"/>
          </a:xfrm>
          <a:prstGeom prst="rect">
            <a:avLst/>
          </a:prstGeom>
        </p:spPr>
        <p:txBody>
          <a:bodyPr wrap="none">
            <a:spAutoFit/>
          </a:bodyPr>
          <a:lstStyle/>
          <a:p>
            <a:r>
              <a:rPr lang="en-US" sz="2400" b="1" dirty="0" smtClean="0">
                <a:solidFill>
                  <a:prstClr val="black"/>
                </a:solidFill>
              </a:rPr>
              <a:t>1 </a:t>
            </a:r>
            <a:r>
              <a:rPr lang="en-US" sz="2400" b="1" dirty="0">
                <a:solidFill>
                  <a:prstClr val="black"/>
                </a:solidFill>
              </a:rPr>
              <a:t>– </a:t>
            </a:r>
            <a:r>
              <a:rPr lang="en-US" sz="2400" b="1" dirty="0" smtClean="0">
                <a:solidFill>
                  <a:prstClr val="black"/>
                </a:solidFill>
              </a:rPr>
              <a:t>b </a:t>
            </a:r>
            <a:endParaRPr lang="en-US" dirty="0"/>
          </a:p>
        </p:txBody>
      </p:sp>
      <p:sp>
        <p:nvSpPr>
          <p:cNvPr id="27" name="Rectangle 26"/>
          <p:cNvSpPr/>
          <p:nvPr/>
        </p:nvSpPr>
        <p:spPr>
          <a:xfrm>
            <a:off x="1142233" y="7687270"/>
            <a:ext cx="349776" cy="461665"/>
          </a:xfrm>
          <a:prstGeom prst="rect">
            <a:avLst/>
          </a:prstGeom>
        </p:spPr>
        <p:txBody>
          <a:bodyPr wrap="none">
            <a:spAutoFit/>
          </a:bodyPr>
          <a:lstStyle/>
          <a:p>
            <a:r>
              <a:rPr lang="en-US" sz="2400" b="1" dirty="0">
                <a:solidFill>
                  <a:prstClr val="black"/>
                </a:solidFill>
              </a:rPr>
              <a:t>b</a:t>
            </a:r>
            <a:endParaRPr lang="en-US" dirty="0"/>
          </a:p>
        </p:txBody>
      </p:sp>
      <p:cxnSp>
        <p:nvCxnSpPr>
          <p:cNvPr id="28" name="Straight Connector 27"/>
          <p:cNvCxnSpPr/>
          <p:nvPr/>
        </p:nvCxnSpPr>
        <p:spPr>
          <a:xfrm>
            <a:off x="1066033" y="8074967"/>
            <a:ext cx="609600" cy="0"/>
          </a:xfrm>
          <a:prstGeom prst="line">
            <a:avLst/>
          </a:prstGeom>
        </p:spPr>
        <p:style>
          <a:lnRef idx="2">
            <a:schemeClr val="dk1"/>
          </a:lnRef>
          <a:fillRef idx="0">
            <a:schemeClr val="dk1"/>
          </a:fillRef>
          <a:effectRef idx="1">
            <a:schemeClr val="dk1"/>
          </a:effectRef>
          <a:fontRef idx="minor">
            <a:schemeClr val="tx1"/>
          </a:fontRef>
        </p:style>
      </p:cxnSp>
      <p:sp>
        <p:nvSpPr>
          <p:cNvPr id="29" name="Rectangle 28"/>
          <p:cNvSpPr/>
          <p:nvPr/>
        </p:nvSpPr>
        <p:spPr>
          <a:xfrm>
            <a:off x="962857" y="7996535"/>
            <a:ext cx="865943" cy="461665"/>
          </a:xfrm>
          <a:prstGeom prst="rect">
            <a:avLst/>
          </a:prstGeom>
        </p:spPr>
        <p:txBody>
          <a:bodyPr wrap="none">
            <a:spAutoFit/>
          </a:bodyPr>
          <a:lstStyle/>
          <a:p>
            <a:r>
              <a:rPr lang="en-US" sz="2400" b="1" dirty="0" smtClean="0">
                <a:solidFill>
                  <a:prstClr val="black"/>
                </a:solidFill>
              </a:rPr>
              <a:t>1 + b </a:t>
            </a:r>
            <a:endParaRPr lang="en-US" dirty="0"/>
          </a:p>
        </p:txBody>
      </p:sp>
      <p:sp>
        <p:nvSpPr>
          <p:cNvPr id="30" name="TextBox 29"/>
          <p:cNvSpPr txBox="1"/>
          <p:nvPr/>
        </p:nvSpPr>
        <p:spPr>
          <a:xfrm>
            <a:off x="716280" y="7787640"/>
            <a:ext cx="4998720" cy="523220"/>
          </a:xfrm>
          <a:prstGeom prst="rect">
            <a:avLst/>
          </a:prstGeom>
          <a:noFill/>
        </p:spPr>
        <p:txBody>
          <a:bodyPr wrap="square" rtlCol="0">
            <a:spAutoFit/>
          </a:bodyPr>
          <a:lstStyle/>
          <a:p>
            <a:r>
              <a:rPr lang="en-US" sz="2800" b="1" dirty="0" smtClean="0"/>
              <a:t>+          =                                =                                 </a:t>
            </a:r>
            <a:endParaRPr lang="en-US" sz="2800" b="1" dirty="0"/>
          </a:p>
        </p:txBody>
      </p:sp>
      <p:sp>
        <p:nvSpPr>
          <p:cNvPr id="31" name="Rectangle 30"/>
          <p:cNvSpPr/>
          <p:nvPr/>
        </p:nvSpPr>
        <p:spPr>
          <a:xfrm>
            <a:off x="2209033" y="7687270"/>
            <a:ext cx="2278188" cy="461665"/>
          </a:xfrm>
          <a:prstGeom prst="rect">
            <a:avLst/>
          </a:prstGeom>
        </p:spPr>
        <p:txBody>
          <a:bodyPr wrap="none">
            <a:spAutoFit/>
          </a:bodyPr>
          <a:lstStyle/>
          <a:p>
            <a:r>
              <a:rPr lang="en-US" sz="2400" b="1" dirty="0" smtClean="0">
                <a:solidFill>
                  <a:prstClr val="black"/>
                </a:solidFill>
              </a:rPr>
              <a:t>b(1+b) + b(1 – b)</a:t>
            </a:r>
            <a:endParaRPr lang="en-US" dirty="0"/>
          </a:p>
        </p:txBody>
      </p:sp>
      <p:cxnSp>
        <p:nvCxnSpPr>
          <p:cNvPr id="32" name="Straight Connector 31"/>
          <p:cNvCxnSpPr/>
          <p:nvPr/>
        </p:nvCxnSpPr>
        <p:spPr>
          <a:xfrm>
            <a:off x="2132833" y="8074967"/>
            <a:ext cx="2354388" cy="0"/>
          </a:xfrm>
          <a:prstGeom prst="line">
            <a:avLst/>
          </a:prstGeom>
        </p:spPr>
        <p:style>
          <a:lnRef idx="2">
            <a:schemeClr val="dk1"/>
          </a:lnRef>
          <a:fillRef idx="0">
            <a:schemeClr val="dk1"/>
          </a:fillRef>
          <a:effectRef idx="1">
            <a:schemeClr val="dk1"/>
          </a:effectRef>
          <a:fontRef idx="minor">
            <a:schemeClr val="tx1"/>
          </a:fontRef>
        </p:style>
      </p:cxnSp>
      <p:sp>
        <p:nvSpPr>
          <p:cNvPr id="33" name="Rectangle 32"/>
          <p:cNvSpPr/>
          <p:nvPr/>
        </p:nvSpPr>
        <p:spPr>
          <a:xfrm>
            <a:off x="2029657" y="7996535"/>
            <a:ext cx="2457564" cy="461665"/>
          </a:xfrm>
          <a:prstGeom prst="rect">
            <a:avLst/>
          </a:prstGeom>
        </p:spPr>
        <p:txBody>
          <a:bodyPr wrap="square">
            <a:spAutoFit/>
          </a:bodyPr>
          <a:lstStyle/>
          <a:p>
            <a:pPr algn="ctr"/>
            <a:r>
              <a:rPr lang="en-US" sz="2400" b="1" dirty="0" smtClean="0">
                <a:solidFill>
                  <a:prstClr val="black"/>
                </a:solidFill>
              </a:rPr>
              <a:t>(1 </a:t>
            </a:r>
            <a:r>
              <a:rPr lang="en-US" sz="2400" b="1" dirty="0">
                <a:solidFill>
                  <a:prstClr val="black"/>
                </a:solidFill>
              </a:rPr>
              <a:t>– </a:t>
            </a:r>
            <a:r>
              <a:rPr lang="en-US" sz="2400" b="1" dirty="0" smtClean="0">
                <a:solidFill>
                  <a:prstClr val="black"/>
                </a:solidFill>
              </a:rPr>
              <a:t>b)(1+b) </a:t>
            </a:r>
            <a:endParaRPr lang="en-US" dirty="0"/>
          </a:p>
        </p:txBody>
      </p:sp>
      <p:sp>
        <p:nvSpPr>
          <p:cNvPr id="35" name="Rectangle 34"/>
          <p:cNvSpPr/>
          <p:nvPr/>
        </p:nvSpPr>
        <p:spPr>
          <a:xfrm>
            <a:off x="5013193" y="7696200"/>
            <a:ext cx="505267" cy="461665"/>
          </a:xfrm>
          <a:prstGeom prst="rect">
            <a:avLst/>
          </a:prstGeom>
        </p:spPr>
        <p:txBody>
          <a:bodyPr wrap="none">
            <a:spAutoFit/>
          </a:bodyPr>
          <a:lstStyle/>
          <a:p>
            <a:r>
              <a:rPr lang="en-US" sz="2400" b="1" dirty="0" smtClean="0">
                <a:solidFill>
                  <a:prstClr val="black"/>
                </a:solidFill>
              </a:rPr>
              <a:t>2b</a:t>
            </a:r>
            <a:endParaRPr lang="en-US" dirty="0"/>
          </a:p>
        </p:txBody>
      </p:sp>
      <p:cxnSp>
        <p:nvCxnSpPr>
          <p:cNvPr id="36" name="Straight Connector 35"/>
          <p:cNvCxnSpPr/>
          <p:nvPr/>
        </p:nvCxnSpPr>
        <p:spPr>
          <a:xfrm>
            <a:off x="4831080" y="8083897"/>
            <a:ext cx="838967" cy="0"/>
          </a:xfrm>
          <a:prstGeom prst="line">
            <a:avLst/>
          </a:prstGeom>
        </p:spPr>
        <p:style>
          <a:lnRef idx="2">
            <a:schemeClr val="dk1"/>
          </a:lnRef>
          <a:fillRef idx="0">
            <a:schemeClr val="dk1"/>
          </a:fillRef>
          <a:effectRef idx="1">
            <a:schemeClr val="dk1"/>
          </a:effectRef>
          <a:fontRef idx="minor">
            <a:schemeClr val="tx1"/>
          </a:fontRef>
        </p:style>
      </p:cxnSp>
      <p:sp>
        <p:nvSpPr>
          <p:cNvPr id="37" name="Rectangle 36"/>
          <p:cNvSpPr/>
          <p:nvPr/>
        </p:nvSpPr>
        <p:spPr>
          <a:xfrm>
            <a:off x="4833817" y="8005465"/>
            <a:ext cx="970137" cy="461665"/>
          </a:xfrm>
          <a:prstGeom prst="rect">
            <a:avLst/>
          </a:prstGeom>
        </p:spPr>
        <p:txBody>
          <a:bodyPr wrap="none">
            <a:spAutoFit/>
          </a:bodyPr>
          <a:lstStyle/>
          <a:p>
            <a:r>
              <a:rPr lang="en-US" sz="2400" b="1" dirty="0" smtClean="0">
                <a:solidFill>
                  <a:prstClr val="black"/>
                </a:solidFill>
              </a:rPr>
              <a:t>1 </a:t>
            </a:r>
            <a:r>
              <a:rPr lang="en-US" sz="2400" b="1" dirty="0">
                <a:solidFill>
                  <a:prstClr val="black"/>
                </a:solidFill>
              </a:rPr>
              <a:t>– </a:t>
            </a:r>
            <a:r>
              <a:rPr lang="en-US" sz="2400" b="1" dirty="0" smtClean="0">
                <a:solidFill>
                  <a:prstClr val="black"/>
                </a:solidFill>
              </a:rPr>
              <a:t>b</a:t>
            </a:r>
            <a:r>
              <a:rPr lang="en-US" sz="2400" b="1" baseline="30000" dirty="0" smtClean="0">
                <a:solidFill>
                  <a:prstClr val="black"/>
                </a:solidFill>
              </a:rPr>
              <a:t>2</a:t>
            </a:r>
            <a:r>
              <a:rPr lang="en-US" sz="2400" b="1" dirty="0" smtClean="0">
                <a:solidFill>
                  <a:prstClr val="black"/>
                </a:solidFill>
              </a:rPr>
              <a:t> </a:t>
            </a:r>
            <a:endParaRPr lang="en-US" dirty="0"/>
          </a:p>
        </p:txBody>
      </p:sp>
      <p:sp>
        <p:nvSpPr>
          <p:cNvPr id="40" name="Rectangle 39"/>
          <p:cNvSpPr/>
          <p:nvPr/>
        </p:nvSpPr>
        <p:spPr>
          <a:xfrm>
            <a:off x="4754880" y="7696200"/>
            <a:ext cx="972874" cy="770930"/>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869738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6184"/>
            <a:ext cx="6477000" cy="548216"/>
          </a:xfrm>
        </p:spPr>
        <p:txBody>
          <a:bodyPr>
            <a:normAutofit fontScale="90000"/>
          </a:bodyPr>
          <a:lstStyle/>
          <a:p>
            <a:r>
              <a:rPr lang="en-US" dirty="0" smtClean="0"/>
              <a:t>Quadratics and Stuff</a:t>
            </a:r>
            <a:br>
              <a:rPr lang="en-US" dirty="0" smtClean="0"/>
            </a:br>
            <a:r>
              <a:rPr lang="en-US" sz="1300" dirty="0" smtClean="0"/>
              <a:t>8/29/11 (from random tests that I do not care to disclose at 11:00 at night)</a:t>
            </a:r>
            <a:endParaRPr lang="en-US" sz="1300" dirty="0"/>
          </a:p>
        </p:txBody>
      </p:sp>
      <p:sp>
        <p:nvSpPr>
          <p:cNvPr id="5" name="Content Placeholder 4"/>
          <p:cNvSpPr>
            <a:spLocks noGrp="1"/>
          </p:cNvSpPr>
          <p:nvPr>
            <p:ph idx="1"/>
          </p:nvPr>
        </p:nvSpPr>
        <p:spPr>
          <a:xfrm>
            <a:off x="381000" y="1219200"/>
            <a:ext cx="6172200" cy="7543800"/>
          </a:xfrm>
        </p:spPr>
        <p:txBody>
          <a:bodyPr>
            <a:normAutofit/>
          </a:bodyPr>
          <a:lstStyle/>
          <a:p>
            <a:pPr marL="514350" indent="-514350">
              <a:buFont typeface="+mj-lt"/>
              <a:buAutoNum type="arabicPeriod" startAt="7"/>
            </a:pPr>
            <a:r>
              <a:rPr lang="en-US" sz="1800" dirty="0"/>
              <a:t>What is the product of the roots of x</a:t>
            </a:r>
            <a:r>
              <a:rPr lang="en-US" sz="1800" baseline="30000" dirty="0"/>
              <a:t>2 </a:t>
            </a:r>
            <a:r>
              <a:rPr lang="en-US" sz="1800" dirty="0"/>
              <a:t>+ 4x + 2?</a:t>
            </a:r>
          </a:p>
          <a:p>
            <a:pPr marL="514350" indent="-514350">
              <a:buFont typeface="+mj-lt"/>
              <a:buAutoNum type="arabicPeriod" startAt="7"/>
            </a:pPr>
            <a:endParaRPr lang="en-US" sz="1800" dirty="0" smtClean="0"/>
          </a:p>
          <a:p>
            <a:pPr marL="514350" indent="-514350">
              <a:buFont typeface="+mj-lt"/>
              <a:buAutoNum type="arabicPeriod" startAt="7"/>
            </a:pPr>
            <a:endParaRPr lang="en-US" sz="1800" dirty="0"/>
          </a:p>
          <a:p>
            <a:pPr marL="514350" indent="-514350">
              <a:buFont typeface="+mj-lt"/>
              <a:buAutoNum type="arabicPeriod" startAt="7"/>
            </a:pPr>
            <a:r>
              <a:rPr lang="en-US" sz="1800" dirty="0" smtClean="0"/>
              <a:t>Given that the roots of </a:t>
            </a:r>
            <a:r>
              <a:rPr lang="en-US" sz="1800" dirty="0"/>
              <a:t>the equation x</a:t>
            </a:r>
            <a:r>
              <a:rPr lang="en-US" sz="1800" baseline="30000" dirty="0"/>
              <a:t>2 </a:t>
            </a:r>
            <a:r>
              <a:rPr lang="en-US" sz="1800" dirty="0"/>
              <a:t>+ </a:t>
            </a:r>
            <a:r>
              <a:rPr lang="en-US" sz="1800" dirty="0" smtClean="0"/>
              <a:t>bx </a:t>
            </a:r>
            <a:r>
              <a:rPr lang="en-US" sz="1800" dirty="0"/>
              <a:t>+ </a:t>
            </a:r>
            <a:r>
              <a:rPr lang="en-US" sz="1800" dirty="0" smtClean="0"/>
              <a:t>c = 0 are -4 and 2, find the value of the equation’s discriminant.</a:t>
            </a:r>
            <a:endParaRPr lang="en-US" sz="1800" dirty="0"/>
          </a:p>
          <a:p>
            <a:pPr marL="514350" indent="-514350">
              <a:buFont typeface="+mj-lt"/>
              <a:buAutoNum type="arabicPeriod" startAt="7"/>
            </a:pPr>
            <a:endParaRPr lang="en-US" sz="1800" dirty="0" smtClean="0"/>
          </a:p>
          <a:p>
            <a:pPr marL="514350" indent="-514350">
              <a:buFont typeface="+mj-lt"/>
              <a:buAutoNum type="arabicPeriod" startAt="7"/>
            </a:pPr>
            <a:endParaRPr lang="en-US" sz="1800" dirty="0" smtClean="0"/>
          </a:p>
          <a:p>
            <a:pPr marL="514350" indent="-514350">
              <a:buFont typeface="+mj-lt"/>
              <a:buAutoNum type="arabicPeriod" startAt="7"/>
            </a:pPr>
            <a:endParaRPr lang="en-US" sz="1800" dirty="0"/>
          </a:p>
          <a:p>
            <a:pPr marL="514350" indent="-514350">
              <a:buFont typeface="+mj-lt"/>
              <a:buAutoNum type="arabicPeriod" startAt="7"/>
            </a:pPr>
            <a:r>
              <a:rPr lang="en-US" sz="1800" dirty="0" smtClean="0"/>
              <a:t>A function f is </a:t>
            </a:r>
            <a:r>
              <a:rPr lang="en-US" sz="1800" dirty="0"/>
              <a:t>defined for any real number </a:t>
            </a:r>
            <a:r>
              <a:rPr lang="en-US" sz="1800" dirty="0" smtClean="0"/>
              <a:t>x, </a:t>
            </a:r>
          </a:p>
          <a:p>
            <a:pPr marL="514350" indent="-514350">
              <a:buNone/>
            </a:pPr>
            <a:r>
              <a:rPr lang="en-US" sz="1800" dirty="0" smtClean="0"/>
              <a:t>          f(x</a:t>
            </a:r>
            <a:r>
              <a:rPr lang="en-US" sz="1800" dirty="0"/>
              <a:t>) + 2f(1-x) = </a:t>
            </a:r>
            <a:r>
              <a:rPr lang="en-US" sz="1800" dirty="0" smtClean="0"/>
              <a:t>3x</a:t>
            </a:r>
            <a:r>
              <a:rPr lang="en-US" sz="1800" baseline="30000" dirty="0" smtClean="0"/>
              <a:t>2.</a:t>
            </a:r>
            <a:r>
              <a:rPr lang="en-US" sz="1800" dirty="0" smtClean="0"/>
              <a:t> The value of f(1) is…</a:t>
            </a:r>
          </a:p>
          <a:p>
            <a:pPr marL="514350" indent="-514350">
              <a:buNone/>
            </a:pPr>
            <a:endParaRPr lang="en-US" sz="1800" dirty="0"/>
          </a:p>
          <a:p>
            <a:pPr marL="514350" indent="-514350">
              <a:buNone/>
            </a:pPr>
            <a:endParaRPr lang="en-US" sz="1800" dirty="0" smtClean="0"/>
          </a:p>
          <a:p>
            <a:pPr marL="514350" indent="-514350">
              <a:buFont typeface="+mj-lt"/>
              <a:buAutoNum type="arabicPeriod" startAt="8"/>
            </a:pPr>
            <a:endParaRPr lang="en-US" sz="1800" dirty="0" smtClean="0"/>
          </a:p>
          <a:p>
            <a:pPr marL="514350" indent="-514350">
              <a:buFont typeface="+mj-lt"/>
              <a:buAutoNum type="arabicPeriod" startAt="10"/>
            </a:pPr>
            <a:r>
              <a:rPr lang="en-US" sz="1800" dirty="0" smtClean="0"/>
              <a:t>How many negative roots does x</a:t>
            </a:r>
            <a:r>
              <a:rPr lang="en-US" sz="1800" baseline="30000" dirty="0" smtClean="0"/>
              <a:t>4</a:t>
            </a:r>
            <a:r>
              <a:rPr lang="en-US" sz="1800" dirty="0" smtClean="0"/>
              <a:t> – 5x</a:t>
            </a:r>
            <a:r>
              <a:rPr lang="en-US" sz="1800" baseline="30000" dirty="0" smtClean="0"/>
              <a:t>3</a:t>
            </a:r>
            <a:r>
              <a:rPr lang="en-US" sz="1800" dirty="0" smtClean="0"/>
              <a:t> – 4x</a:t>
            </a:r>
            <a:r>
              <a:rPr lang="en-US" sz="1800" baseline="30000" dirty="0" smtClean="0"/>
              <a:t>2</a:t>
            </a:r>
            <a:r>
              <a:rPr lang="en-US" sz="1800" dirty="0" smtClean="0"/>
              <a:t> – 7x + 4 = 0 have?  </a:t>
            </a:r>
          </a:p>
          <a:p>
            <a:pPr marL="514350" indent="-514350">
              <a:buFont typeface="+mj-lt"/>
              <a:buAutoNum type="arabicPeriod" startAt="10"/>
            </a:pPr>
            <a:endParaRPr lang="en-US" sz="1800" dirty="0"/>
          </a:p>
          <a:p>
            <a:pPr marL="514350" indent="-514350">
              <a:buFont typeface="+mj-lt"/>
              <a:buAutoNum type="arabicPeriod" startAt="10"/>
            </a:pPr>
            <a:endParaRPr lang="en-US" sz="1800" dirty="0" smtClean="0"/>
          </a:p>
          <a:p>
            <a:pPr marL="514350" indent="-514350">
              <a:buFont typeface="+mj-lt"/>
              <a:buAutoNum type="arabicPeriod" startAt="10"/>
            </a:pPr>
            <a:endParaRPr lang="en-US" sz="1800" dirty="0"/>
          </a:p>
          <a:p>
            <a:pPr marL="514350" indent="-514350">
              <a:buFont typeface="+mj-lt"/>
              <a:buAutoNum type="arabicPeriod" startAt="10"/>
            </a:pPr>
            <a:r>
              <a:rPr lang="en-US" sz="1800" dirty="0" smtClean="0"/>
              <a:t>Given that a, b, and c are numbers such that a – b = </a:t>
            </a:r>
            <a:r>
              <a:rPr lang="en-US" sz="1800" dirty="0" err="1" smtClean="0"/>
              <a:t>ab</a:t>
            </a:r>
            <a:r>
              <a:rPr lang="en-US" sz="1800" dirty="0" smtClean="0"/>
              <a:t> and b – c = </a:t>
            </a:r>
            <a:r>
              <a:rPr lang="en-US" sz="1800" dirty="0" err="1" smtClean="0"/>
              <a:t>cb</a:t>
            </a:r>
            <a:r>
              <a:rPr lang="en-US" sz="1800" dirty="0" smtClean="0"/>
              <a:t>, write a + c in terms of b.</a:t>
            </a:r>
            <a:endParaRPr lang="en-US" sz="1800" dirty="0"/>
          </a:p>
        </p:txBody>
      </p:sp>
    </p:spTree>
    <p:extLst>
      <p:ext uri="{BB962C8B-B14F-4D97-AF65-F5344CB8AC3E}">
        <p14:creationId xmlns:p14="http://schemas.microsoft.com/office/powerpoint/2010/main" val="3915207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a:pPr>
            <a:r>
              <a:rPr lang="en-US" sz="2400" dirty="0"/>
              <a:t>From AOPS. What is the positive difference of the roots of x</a:t>
            </a:r>
            <a:r>
              <a:rPr lang="en-US" sz="2400" baseline="30000" dirty="0"/>
              <a:t>2</a:t>
            </a:r>
            <a:r>
              <a:rPr lang="en-US" sz="2400" dirty="0"/>
              <a:t> – 7x </a:t>
            </a:r>
            <a:r>
              <a:rPr lang="en-US" sz="2400" dirty="0" smtClean="0"/>
              <a:t>– 9</a:t>
            </a:r>
            <a:r>
              <a:rPr lang="en-US" sz="2400" dirty="0"/>
              <a:t>?</a:t>
            </a:r>
          </a:p>
          <a:p>
            <a:pPr marL="514350" indent="-514350">
              <a:buFont typeface="+mj-lt"/>
              <a:buAutoNum type="arabicPeriod"/>
            </a:pPr>
            <a:endParaRPr lang="en-US" dirty="0"/>
          </a:p>
        </p:txBody>
      </p:sp>
      <p:sp>
        <p:nvSpPr>
          <p:cNvPr id="22" name="TextBox 21"/>
          <p:cNvSpPr txBox="1"/>
          <p:nvPr/>
        </p:nvSpPr>
        <p:spPr>
          <a:xfrm>
            <a:off x="-105102" y="1403132"/>
            <a:ext cx="4356538" cy="2308324"/>
          </a:xfrm>
          <a:prstGeom prst="rect">
            <a:avLst/>
          </a:prstGeom>
          <a:noFill/>
        </p:spPr>
        <p:txBody>
          <a:bodyPr wrap="square" rtlCol="0">
            <a:spAutoFit/>
          </a:bodyPr>
          <a:lstStyle/>
          <a:p>
            <a:pPr algn="ctr"/>
            <a:r>
              <a:rPr lang="en-US" b="1" dirty="0" smtClean="0">
                <a:solidFill>
                  <a:srgbClr val="002060"/>
                </a:solidFill>
              </a:rPr>
              <a:t>Obviously, the topic is quadrati</a:t>
            </a:r>
            <a:r>
              <a:rPr lang="en-US" b="1" dirty="0" smtClean="0">
                <a:solidFill>
                  <a:srgbClr val="002060"/>
                </a:solidFill>
              </a:rPr>
              <a:t>cs, so what do you think you should do? There are lots of ways to find the roots: factoring, completing the square, graphing, blindly guessing… Am I forgetting something?? </a:t>
            </a:r>
            <a:r>
              <a:rPr lang="en-US" b="1" dirty="0">
                <a:solidFill>
                  <a:srgbClr val="002060"/>
                </a:solidFill>
              </a:rPr>
              <a:t>I hope you said yes because I TOTALLY FORGOT THE QUADRATIC FORMULA. </a:t>
            </a:r>
            <a:endParaRPr lang="en-US" b="1" dirty="0" smtClean="0">
              <a:solidFill>
                <a:srgbClr val="002060"/>
              </a:solidFill>
            </a:endParaRPr>
          </a:p>
          <a:p>
            <a:pPr algn="ctr"/>
            <a:endParaRPr lang="en-US" b="1" dirty="0">
              <a:solidFill>
                <a:srgbClr val="002060"/>
              </a:solidFill>
            </a:endParaRPr>
          </a:p>
        </p:txBody>
      </p:sp>
      <mc:AlternateContent xmlns:mc="http://schemas.openxmlformats.org/markup-compatibility/2006">
        <mc:Choice xmlns:a14="http://schemas.microsoft.com/office/drawing/2010/main" Requires="a14">
          <p:sp>
            <p:nvSpPr>
              <p:cNvPr id="5" name="TextBox 4"/>
              <p:cNvSpPr txBox="1"/>
              <p:nvPr/>
            </p:nvSpPr>
            <p:spPr>
              <a:xfrm>
                <a:off x="3810000" y="1829476"/>
                <a:ext cx="3048000" cy="68512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i="1" smtClean="0">
                              <a:latin typeface="Cambria Math"/>
                            </a:rPr>
                            <m:t>−</m:t>
                          </m:r>
                          <m:r>
                            <a:rPr lang="en-US" i="1" smtClean="0">
                              <a:latin typeface="Cambria Math"/>
                            </a:rPr>
                            <m:t>𝑏</m:t>
                          </m:r>
                          <m:r>
                            <a:rPr lang="en-US" i="1" smtClean="0">
                              <a:latin typeface="Cambria Math"/>
                            </a:rPr>
                            <m:t>±</m:t>
                          </m:r>
                          <m:rad>
                            <m:radPr>
                              <m:degHide m:val="on"/>
                              <m:ctrlPr>
                                <a:rPr lang="en-US" i="1" smtClean="0">
                                  <a:latin typeface="Cambria Math"/>
                                </a:rPr>
                              </m:ctrlPr>
                            </m:radPr>
                            <m:deg/>
                            <m:e>
                              <m:sSup>
                                <m:sSupPr>
                                  <m:ctrlPr>
                                    <a:rPr lang="en-US" i="1" smtClean="0">
                                      <a:latin typeface="Cambria Math"/>
                                    </a:rPr>
                                  </m:ctrlPr>
                                </m:sSupPr>
                                <m:e>
                                  <m:r>
                                    <a:rPr lang="en-US" i="1" smtClean="0">
                                      <a:latin typeface="Cambria Math"/>
                                    </a:rPr>
                                    <m:t>𝑏</m:t>
                                  </m:r>
                                </m:e>
                                <m:sup>
                                  <m:r>
                                    <a:rPr lang="en-US" i="1" smtClean="0">
                                      <a:latin typeface="Cambria Math"/>
                                    </a:rPr>
                                    <m:t>2</m:t>
                                  </m:r>
                                </m:sup>
                              </m:sSup>
                              <m:r>
                                <a:rPr lang="en-US" i="1" smtClean="0">
                                  <a:latin typeface="Cambria Math"/>
                                </a:rPr>
                                <m:t>−4</m:t>
                              </m:r>
                              <m:r>
                                <a:rPr lang="en-US" i="1" smtClean="0">
                                  <a:latin typeface="Cambria Math"/>
                                </a:rPr>
                                <m:t>𝑎𝑐</m:t>
                              </m:r>
                            </m:e>
                          </m:rad>
                        </m:num>
                        <m:den>
                          <m:r>
                            <a:rPr lang="en-US" i="1" smtClean="0">
                              <a:latin typeface="Cambria Math"/>
                            </a:rPr>
                            <m:t>2</m:t>
                          </m:r>
                          <m:r>
                            <a:rPr lang="en-US" i="1" smtClean="0">
                              <a:latin typeface="Cambria Math"/>
                            </a:rPr>
                            <m:t>𝑎</m:t>
                          </m:r>
                        </m:den>
                      </m:f>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3810000" y="1829476"/>
                <a:ext cx="3048000" cy="685124"/>
              </a:xfrm>
              <a:prstGeom prst="rect">
                <a:avLst/>
              </a:prstGeom>
              <a:blipFill rotWithShape="1">
                <a:blip r:embed="rId2"/>
                <a:stretch>
                  <a:fillRect/>
                </a:stretch>
              </a:blipFill>
            </p:spPr>
            <p:txBody>
              <a:bodyPr/>
              <a:lstStyle/>
              <a:p>
                <a:r>
                  <a:rPr lang="en-US">
                    <a:noFill/>
                  </a:rPr>
                  <a:t> </a:t>
                </a:r>
              </a:p>
            </p:txBody>
          </p:sp>
        </mc:Fallback>
      </mc:AlternateContent>
      <p:sp>
        <p:nvSpPr>
          <p:cNvPr id="6" name="TextBox 5"/>
          <p:cNvSpPr txBox="1"/>
          <p:nvPr/>
        </p:nvSpPr>
        <p:spPr>
          <a:xfrm>
            <a:off x="0" y="3399472"/>
            <a:ext cx="6881648" cy="1477328"/>
          </a:xfrm>
          <a:prstGeom prst="rect">
            <a:avLst/>
          </a:prstGeom>
          <a:noFill/>
        </p:spPr>
        <p:txBody>
          <a:bodyPr wrap="square" rtlCol="0">
            <a:spAutoFit/>
          </a:bodyPr>
          <a:lstStyle/>
          <a:p>
            <a:pPr algn="ctr"/>
            <a:r>
              <a:rPr lang="en-US" b="1" dirty="0" smtClean="0">
                <a:solidFill>
                  <a:schemeClr val="accent2">
                    <a:lumMod val="75000"/>
                  </a:schemeClr>
                </a:solidFill>
              </a:rPr>
              <a:t>Can you factor it? Nope. Can you complete the square? Nope. Can you graph it? Sure, but you probably don’t want to since you’ll get an ugly answer. Can you blindly guess? Yup, but you’ll probably be wrong (unless you’re Mr. Michael </a:t>
            </a:r>
            <a:r>
              <a:rPr lang="en-US" b="1" dirty="0" smtClean="0">
                <a:solidFill>
                  <a:schemeClr val="accent2">
                    <a:lumMod val="75000"/>
                  </a:schemeClr>
                </a:solidFill>
                <a:sym typeface="Wingdings" pitchFamily="2" charset="2"/>
              </a:rPr>
              <a:t>) </a:t>
            </a:r>
            <a:r>
              <a:rPr lang="en-US" b="1" dirty="0" smtClean="0">
                <a:solidFill>
                  <a:schemeClr val="accent2">
                    <a:lumMod val="75000"/>
                  </a:schemeClr>
                </a:solidFill>
              </a:rPr>
              <a:t> So, let’s just go with the quadratic formula…</a:t>
            </a:r>
            <a:endParaRPr lang="en-US" b="1" dirty="0">
              <a:solidFill>
                <a:schemeClr val="accent2">
                  <a:lumMod val="75000"/>
                </a:schemeClr>
              </a:solidFill>
            </a:endParaRPr>
          </a:p>
        </p:txBody>
      </p:sp>
      <mc:AlternateContent xmlns:mc="http://schemas.openxmlformats.org/markup-compatibility/2006">
        <mc:Choice xmlns:a14="http://schemas.microsoft.com/office/drawing/2010/main" Requires="a14">
          <p:sp>
            <p:nvSpPr>
              <p:cNvPr id="24" name="TextBox 23"/>
              <p:cNvSpPr txBox="1"/>
              <p:nvPr/>
            </p:nvSpPr>
            <p:spPr>
              <a:xfrm>
                <a:off x="228600" y="4801276"/>
                <a:ext cx="3048000" cy="686663"/>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b="0" i="1" smtClean="0">
                              <a:latin typeface="Cambria Math"/>
                            </a:rPr>
                            <m:t>7+</m:t>
                          </m:r>
                          <m:rad>
                            <m:radPr>
                              <m:degHide m:val="on"/>
                              <m:ctrlPr>
                                <a:rPr lang="en-US" i="1" smtClean="0">
                                  <a:latin typeface="Cambria Math"/>
                                </a:rPr>
                              </m:ctrlPr>
                            </m:radPr>
                            <m:deg/>
                            <m:e>
                              <m:r>
                                <a:rPr lang="en-US" b="0" i="1" smtClean="0">
                                  <a:latin typeface="Cambria Math"/>
                                </a:rPr>
                                <m:t>49</m:t>
                              </m:r>
                              <m:r>
                                <a:rPr lang="en-US" i="1" smtClean="0">
                                  <a:latin typeface="Cambria Math"/>
                                </a:rPr>
                                <m:t>−4</m:t>
                              </m:r>
                              <m:r>
                                <a:rPr lang="en-US" b="0" i="1" smtClean="0">
                                  <a:latin typeface="Cambria Math"/>
                                </a:rPr>
                                <m:t>(1)(−9)</m:t>
                              </m:r>
                            </m:e>
                          </m:rad>
                        </m:num>
                        <m:den>
                          <m:r>
                            <a:rPr lang="en-US" i="1" smtClean="0">
                              <a:latin typeface="Cambria Math"/>
                            </a:rPr>
                            <m:t>2</m:t>
                          </m:r>
                        </m:den>
                      </m:f>
                    </m:oMath>
                  </m:oMathPara>
                </a14:m>
                <a:endParaRPr lang="en-US" dirty="0"/>
              </a:p>
            </p:txBody>
          </p:sp>
        </mc:Choice>
        <mc:Fallback>
          <p:sp>
            <p:nvSpPr>
              <p:cNvPr id="24" name="TextBox 23"/>
              <p:cNvSpPr txBox="1">
                <a:spLocks noRot="1" noChangeAspect="1" noMove="1" noResize="1" noEditPoints="1" noAdjustHandles="1" noChangeArrowheads="1" noChangeShapeType="1" noTextEdit="1"/>
              </p:cNvSpPr>
              <p:nvPr/>
            </p:nvSpPr>
            <p:spPr>
              <a:xfrm>
                <a:off x="228600" y="4801276"/>
                <a:ext cx="3048000" cy="686663"/>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5" name="TextBox 24"/>
              <p:cNvSpPr txBox="1"/>
              <p:nvPr/>
            </p:nvSpPr>
            <p:spPr>
              <a:xfrm>
                <a:off x="3429000" y="4800600"/>
                <a:ext cx="3048000" cy="686663"/>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b="0" i="1" smtClean="0">
                              <a:latin typeface="Cambria Math"/>
                            </a:rPr>
                            <m:t>7−</m:t>
                          </m:r>
                          <m:rad>
                            <m:radPr>
                              <m:degHide m:val="on"/>
                              <m:ctrlPr>
                                <a:rPr lang="en-US" i="1" smtClean="0">
                                  <a:latin typeface="Cambria Math"/>
                                </a:rPr>
                              </m:ctrlPr>
                            </m:radPr>
                            <m:deg/>
                            <m:e>
                              <m:r>
                                <a:rPr lang="en-US" b="0" i="1" smtClean="0">
                                  <a:latin typeface="Cambria Math"/>
                                </a:rPr>
                                <m:t>49− </m:t>
                              </m:r>
                              <m:r>
                                <a:rPr lang="en-US" i="1" smtClean="0">
                                  <a:latin typeface="Cambria Math"/>
                                </a:rPr>
                                <m:t>4</m:t>
                              </m:r>
                              <m:r>
                                <a:rPr lang="en-US" b="0" i="1" smtClean="0">
                                  <a:latin typeface="Cambria Math"/>
                                </a:rPr>
                                <m:t>(1)(−9)</m:t>
                              </m:r>
                            </m:e>
                          </m:rad>
                        </m:num>
                        <m:den>
                          <m:r>
                            <a:rPr lang="en-US" i="1" smtClean="0">
                              <a:latin typeface="Cambria Math"/>
                            </a:rPr>
                            <m:t>2</m:t>
                          </m:r>
                        </m:den>
                      </m:f>
                    </m:oMath>
                  </m:oMathPara>
                </a14:m>
                <a:endParaRPr lang="en-US" dirty="0"/>
              </a:p>
            </p:txBody>
          </p:sp>
        </mc:Choice>
        <mc:Fallback>
          <p:sp>
            <p:nvSpPr>
              <p:cNvPr id="25" name="TextBox 24"/>
              <p:cNvSpPr txBox="1">
                <a:spLocks noRot="1" noChangeAspect="1" noMove="1" noResize="1" noEditPoints="1" noAdjustHandles="1" noChangeArrowheads="1" noChangeShapeType="1" noTextEdit="1"/>
              </p:cNvSpPr>
              <p:nvPr/>
            </p:nvSpPr>
            <p:spPr>
              <a:xfrm>
                <a:off x="3429000" y="4800600"/>
                <a:ext cx="3048000" cy="686663"/>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7" name="TextBox 26"/>
              <p:cNvSpPr txBox="1"/>
              <p:nvPr/>
            </p:nvSpPr>
            <p:spPr>
              <a:xfrm>
                <a:off x="228600" y="5637937"/>
                <a:ext cx="3048000" cy="686663"/>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b="0" i="1" smtClean="0">
                              <a:latin typeface="Cambria Math"/>
                            </a:rPr>
                            <m:t>7+</m:t>
                          </m:r>
                          <m:rad>
                            <m:radPr>
                              <m:degHide m:val="on"/>
                              <m:ctrlPr>
                                <a:rPr lang="en-US" i="1" smtClean="0">
                                  <a:latin typeface="Cambria Math"/>
                                </a:rPr>
                              </m:ctrlPr>
                            </m:radPr>
                            <m:deg/>
                            <m:e>
                              <m:r>
                                <a:rPr lang="en-US" b="0" i="1" smtClean="0">
                                  <a:latin typeface="Cambria Math"/>
                                </a:rPr>
                                <m:t>85</m:t>
                              </m:r>
                            </m:e>
                          </m:rad>
                        </m:num>
                        <m:den>
                          <m:r>
                            <a:rPr lang="en-US" i="1" smtClean="0">
                              <a:latin typeface="Cambria Math"/>
                            </a:rPr>
                            <m:t>2</m:t>
                          </m:r>
                        </m:den>
                      </m:f>
                    </m:oMath>
                  </m:oMathPara>
                </a14:m>
                <a:endParaRPr lang="en-US" dirty="0"/>
              </a:p>
            </p:txBody>
          </p:sp>
        </mc:Choice>
        <mc:Fallback>
          <p:sp>
            <p:nvSpPr>
              <p:cNvPr id="27" name="TextBox 26"/>
              <p:cNvSpPr txBox="1">
                <a:spLocks noRot="1" noChangeAspect="1" noMove="1" noResize="1" noEditPoints="1" noAdjustHandles="1" noChangeArrowheads="1" noChangeShapeType="1" noTextEdit="1"/>
              </p:cNvSpPr>
              <p:nvPr/>
            </p:nvSpPr>
            <p:spPr>
              <a:xfrm>
                <a:off x="228600" y="5637937"/>
                <a:ext cx="3048000" cy="686663"/>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TextBox 27"/>
              <p:cNvSpPr txBox="1"/>
              <p:nvPr/>
            </p:nvSpPr>
            <p:spPr>
              <a:xfrm>
                <a:off x="0" y="8316308"/>
                <a:ext cx="5562600" cy="780406"/>
              </a:xfrm>
              <a:prstGeom prst="rect">
                <a:avLst/>
              </a:prstGeom>
              <a:noFill/>
            </p:spPr>
            <p:txBody>
              <a:bodyPr wrap="square" rtlCol="0">
                <a:spAutoFit/>
              </a:bodyPr>
              <a:lstStyle/>
              <a:p>
                <a14:m>
                  <m:oMath xmlns:m="http://schemas.openxmlformats.org/officeDocument/2006/math">
                    <m:f>
                      <m:fPr>
                        <m:ctrlPr>
                          <a:rPr lang="en-US" sz="2800" i="1" smtClean="0">
                            <a:latin typeface="Cambria Math"/>
                          </a:rPr>
                        </m:ctrlPr>
                      </m:fPr>
                      <m:num>
                        <m:r>
                          <a:rPr lang="en-US" sz="2800" i="1">
                            <a:latin typeface="Cambria Math"/>
                          </a:rPr>
                          <m:t>7+</m:t>
                        </m:r>
                        <m:rad>
                          <m:radPr>
                            <m:degHide m:val="on"/>
                            <m:ctrlPr>
                              <a:rPr lang="en-US" sz="2800" i="1">
                                <a:latin typeface="Cambria Math"/>
                              </a:rPr>
                            </m:ctrlPr>
                          </m:radPr>
                          <m:deg/>
                          <m:e>
                            <m:r>
                              <a:rPr lang="en-US" sz="2800" i="1">
                                <a:latin typeface="Cambria Math"/>
                              </a:rPr>
                              <m:t>85</m:t>
                            </m:r>
                          </m:e>
                        </m:rad>
                      </m:num>
                      <m:den>
                        <m:r>
                          <a:rPr lang="en-US" sz="2800" i="1">
                            <a:latin typeface="Cambria Math"/>
                          </a:rPr>
                          <m:t>2</m:t>
                        </m:r>
                      </m:den>
                    </m:f>
                    <m:r>
                      <a:rPr lang="en-US" sz="2800" i="1">
                        <a:latin typeface="Cambria Math"/>
                      </a:rPr>
                      <m:t>−</m:t>
                    </m:r>
                    <m:f>
                      <m:fPr>
                        <m:ctrlPr>
                          <a:rPr lang="en-US" sz="2800" i="1" smtClean="0">
                            <a:latin typeface="Cambria Math"/>
                          </a:rPr>
                        </m:ctrlPr>
                      </m:fPr>
                      <m:num>
                        <m:r>
                          <a:rPr lang="en-US" sz="2800" b="0" i="1" smtClean="0">
                            <a:latin typeface="Cambria Math"/>
                          </a:rPr>
                          <m:t>7−</m:t>
                        </m:r>
                        <m:rad>
                          <m:radPr>
                            <m:degHide m:val="on"/>
                            <m:ctrlPr>
                              <a:rPr lang="en-US" sz="2800" i="1" smtClean="0">
                                <a:latin typeface="Cambria Math"/>
                              </a:rPr>
                            </m:ctrlPr>
                          </m:radPr>
                          <m:deg/>
                          <m:e>
                            <m:r>
                              <a:rPr lang="en-US" sz="2800" b="0" i="1" smtClean="0">
                                <a:latin typeface="Cambria Math"/>
                              </a:rPr>
                              <m:t>85</m:t>
                            </m:r>
                          </m:e>
                        </m:rad>
                      </m:num>
                      <m:den>
                        <m:r>
                          <a:rPr lang="en-US" sz="2800" i="1" smtClean="0">
                            <a:latin typeface="Cambria Math"/>
                          </a:rPr>
                          <m:t>2</m:t>
                        </m:r>
                      </m:den>
                    </m:f>
                    <m:r>
                      <a:rPr lang="en-US" sz="2800" b="0" i="0" smtClean="0">
                        <a:latin typeface="Cambria Math"/>
                      </a:rPr>
                      <m:t>= </m:t>
                    </m:r>
                    <m:rad>
                      <m:radPr>
                        <m:degHide m:val="on"/>
                        <m:ctrlPr>
                          <a:rPr lang="en-US" sz="2800" b="0" i="1" smtClean="0">
                            <a:latin typeface="Cambria Math"/>
                          </a:rPr>
                        </m:ctrlPr>
                      </m:radPr>
                      <m:deg/>
                      <m:e>
                        <m:r>
                          <a:rPr lang="en-US" sz="2800" b="0" i="1" smtClean="0">
                            <a:latin typeface="Cambria Math"/>
                          </a:rPr>
                          <m:t>85</m:t>
                        </m:r>
                      </m:e>
                    </m:rad>
                  </m:oMath>
                </a14:m>
                <a:r>
                  <a:rPr lang="en-US" sz="2800" dirty="0" smtClean="0"/>
                  <a:t>  </a:t>
                </a:r>
                <a:endParaRPr lang="en-US" sz="2800" dirty="0"/>
              </a:p>
            </p:txBody>
          </p:sp>
        </mc:Choice>
        <mc:Fallback>
          <p:sp>
            <p:nvSpPr>
              <p:cNvPr id="28" name="TextBox 27"/>
              <p:cNvSpPr txBox="1">
                <a:spLocks noRot="1" noChangeAspect="1" noMove="1" noResize="1" noEditPoints="1" noAdjustHandles="1" noChangeArrowheads="1" noChangeShapeType="1" noTextEdit="1"/>
              </p:cNvSpPr>
              <p:nvPr/>
            </p:nvSpPr>
            <p:spPr>
              <a:xfrm>
                <a:off x="0" y="8316308"/>
                <a:ext cx="5562600" cy="780406"/>
              </a:xfrm>
              <a:prstGeom prst="rect">
                <a:avLst/>
              </a:prstGeom>
              <a:blipFill rotWithShape="1">
                <a:blip r:embed="rId6"/>
                <a:stretch>
                  <a:fillRect/>
                </a:stretch>
              </a:blipFill>
            </p:spPr>
            <p:txBody>
              <a:bodyPr/>
              <a:lstStyle/>
              <a:p>
                <a:r>
                  <a:rPr lang="en-US">
                    <a:noFill/>
                  </a:rPr>
                  <a:t> </a:t>
                </a:r>
              </a:p>
            </p:txBody>
          </p:sp>
        </mc:Fallback>
      </mc:AlternateContent>
      <p:sp>
        <p:nvSpPr>
          <p:cNvPr id="29" name="TextBox 28"/>
          <p:cNvSpPr txBox="1"/>
          <p:nvPr/>
        </p:nvSpPr>
        <p:spPr>
          <a:xfrm>
            <a:off x="0" y="6327026"/>
            <a:ext cx="6881648" cy="2031325"/>
          </a:xfrm>
          <a:prstGeom prst="rect">
            <a:avLst/>
          </a:prstGeom>
          <a:noFill/>
        </p:spPr>
        <p:txBody>
          <a:bodyPr wrap="square" rtlCol="0">
            <a:spAutoFit/>
          </a:bodyPr>
          <a:lstStyle/>
          <a:p>
            <a:pPr algn="ctr"/>
            <a:r>
              <a:rPr lang="en-US" b="1" dirty="0" smtClean="0">
                <a:solidFill>
                  <a:schemeClr val="accent4">
                    <a:lumMod val="75000"/>
                  </a:schemeClr>
                </a:solidFill>
              </a:rPr>
              <a:t>(Remember, you have to separate out the plus and minus...) </a:t>
            </a:r>
            <a:r>
              <a:rPr lang="en-US" b="1" dirty="0">
                <a:solidFill>
                  <a:schemeClr val="accent4">
                    <a:lumMod val="75000"/>
                  </a:schemeClr>
                </a:solidFill>
              </a:rPr>
              <a:t>The </a:t>
            </a:r>
            <a:r>
              <a:rPr lang="en-US" b="1" dirty="0" smtClean="0">
                <a:solidFill>
                  <a:schemeClr val="accent4">
                    <a:lumMod val="75000"/>
                  </a:schemeClr>
                </a:solidFill>
              </a:rPr>
              <a:t>± is really an easy way to write both parts of the formula at once. When you’re trying to solve the equation, remember that you will get two answers… Anyway, now that we have our two answers, what do we do? We need to find the “positive difference.” What does that mean? Basically, we subtract the two numbers and hope we get a positive answer. If not, we flip them and try again… So, what’s the difference? </a:t>
            </a:r>
            <a:endParaRPr lang="en-US" b="1" dirty="0">
              <a:solidFill>
                <a:schemeClr val="accent4">
                  <a:lumMod val="75000"/>
                </a:schemeClr>
              </a:solidFill>
            </a:endParaRPr>
          </a:p>
        </p:txBody>
      </p:sp>
      <p:sp>
        <p:nvSpPr>
          <p:cNvPr id="9" name="Rectangle 8"/>
          <p:cNvSpPr/>
          <p:nvPr/>
        </p:nvSpPr>
        <p:spPr>
          <a:xfrm>
            <a:off x="2622332" y="8439804"/>
            <a:ext cx="850024" cy="5623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4251436" y="8458200"/>
            <a:ext cx="2590801" cy="646331"/>
          </a:xfrm>
          <a:prstGeom prst="rect">
            <a:avLst/>
          </a:prstGeom>
          <a:noFill/>
        </p:spPr>
        <p:txBody>
          <a:bodyPr wrap="square" rtlCol="0">
            <a:spAutoFit/>
          </a:bodyPr>
          <a:lstStyle/>
          <a:p>
            <a:pPr algn="ctr"/>
            <a:r>
              <a:rPr lang="en-US" sz="1200" b="1" dirty="0" smtClean="0">
                <a:solidFill>
                  <a:schemeClr val="accent5">
                    <a:lumMod val="75000"/>
                  </a:schemeClr>
                </a:solidFill>
              </a:rPr>
              <a:t>Don’t forget to distribute the negative and make the second √85 positive!!</a:t>
            </a:r>
            <a:endParaRPr lang="en-US" sz="1200" b="1" dirty="0">
              <a:solidFill>
                <a:schemeClr val="accent5">
                  <a:lumMod val="75000"/>
                </a:schemeClr>
              </a:solidFill>
            </a:endParaRPr>
          </a:p>
        </p:txBody>
      </p:sp>
      <mc:AlternateContent xmlns:mc="http://schemas.openxmlformats.org/markup-compatibility/2006">
        <mc:Choice xmlns:a14="http://schemas.microsoft.com/office/drawing/2010/main" Requires="a14">
          <p:sp>
            <p:nvSpPr>
              <p:cNvPr id="32" name="TextBox 31"/>
              <p:cNvSpPr txBox="1"/>
              <p:nvPr/>
            </p:nvSpPr>
            <p:spPr>
              <a:xfrm>
                <a:off x="3505200" y="5638800"/>
                <a:ext cx="3048000" cy="686663"/>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b="0" i="1" smtClean="0">
                              <a:latin typeface="Cambria Math"/>
                            </a:rPr>
                            <m:t>7−</m:t>
                          </m:r>
                          <m:rad>
                            <m:radPr>
                              <m:degHide m:val="on"/>
                              <m:ctrlPr>
                                <a:rPr lang="en-US" i="1" smtClean="0">
                                  <a:latin typeface="Cambria Math"/>
                                </a:rPr>
                              </m:ctrlPr>
                            </m:radPr>
                            <m:deg/>
                            <m:e>
                              <m:r>
                                <a:rPr lang="en-US" b="0" i="1" smtClean="0">
                                  <a:latin typeface="Cambria Math"/>
                                </a:rPr>
                                <m:t>85</m:t>
                              </m:r>
                            </m:e>
                          </m:rad>
                        </m:num>
                        <m:den>
                          <m:r>
                            <a:rPr lang="en-US" i="1" smtClean="0">
                              <a:latin typeface="Cambria Math"/>
                            </a:rPr>
                            <m:t>2</m:t>
                          </m:r>
                        </m:den>
                      </m:f>
                    </m:oMath>
                  </m:oMathPara>
                </a14:m>
                <a:endParaRPr lang="en-US" dirty="0"/>
              </a:p>
            </p:txBody>
          </p:sp>
        </mc:Choice>
        <mc:Fallback>
          <p:sp>
            <p:nvSpPr>
              <p:cNvPr id="32" name="TextBox 31"/>
              <p:cNvSpPr txBox="1">
                <a:spLocks noRot="1" noChangeAspect="1" noMove="1" noResize="1" noEditPoints="1" noAdjustHandles="1" noChangeArrowheads="1" noChangeShapeType="1" noTextEdit="1"/>
              </p:cNvSpPr>
              <p:nvPr/>
            </p:nvSpPr>
            <p:spPr>
              <a:xfrm>
                <a:off x="3505200" y="5638800"/>
                <a:ext cx="3048000" cy="686663"/>
              </a:xfrm>
              <a:prstGeom prst="rect">
                <a:avLst/>
              </a:prstGeom>
              <a:blipFill rotWithShape="1">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21543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2"/>
            </a:pPr>
            <a:r>
              <a:rPr lang="en-US" sz="2400" dirty="0"/>
              <a:t>If 9x</a:t>
            </a:r>
            <a:r>
              <a:rPr lang="en-US" sz="2400" baseline="30000" dirty="0"/>
              <a:t>2</a:t>
            </a:r>
            <a:r>
              <a:rPr lang="en-US" sz="2400" dirty="0"/>
              <a:t> – 30x + c is a perfect square for all x, what is c?</a:t>
            </a:r>
          </a:p>
          <a:p>
            <a:pPr marL="514350" indent="-514350">
              <a:buFont typeface="+mj-lt"/>
              <a:buAutoNum type="arabicPeriod" startAt="2"/>
            </a:pPr>
            <a:endParaRPr lang="en-US" dirty="0"/>
          </a:p>
        </p:txBody>
      </p:sp>
      <p:sp>
        <p:nvSpPr>
          <p:cNvPr id="22" name="TextBox 21"/>
          <p:cNvSpPr txBox="1"/>
          <p:nvPr/>
        </p:nvSpPr>
        <p:spPr>
          <a:xfrm>
            <a:off x="1206062" y="1524000"/>
            <a:ext cx="4356538" cy="1754326"/>
          </a:xfrm>
          <a:prstGeom prst="rect">
            <a:avLst/>
          </a:prstGeom>
          <a:noFill/>
        </p:spPr>
        <p:txBody>
          <a:bodyPr wrap="square" rtlCol="0">
            <a:spAutoFit/>
          </a:bodyPr>
          <a:lstStyle/>
          <a:p>
            <a:pPr algn="ctr"/>
            <a:r>
              <a:rPr lang="en-US" b="1" dirty="0" smtClean="0">
                <a:solidFill>
                  <a:srgbClr val="002060"/>
                </a:solidFill>
              </a:rPr>
              <a:t>If the polynomial is a perfect square, you need to be able to factor it so that you get two of the same factors. 9x2 is probably the square of the first term in the factor, so what’s the square root? 3x! So fill that in…</a:t>
            </a:r>
            <a:endParaRPr lang="en-US" b="1" dirty="0" smtClean="0">
              <a:solidFill>
                <a:srgbClr val="002060"/>
              </a:solidFill>
            </a:endParaRPr>
          </a:p>
          <a:p>
            <a:pPr algn="ctr"/>
            <a:endParaRPr lang="en-US" b="1" dirty="0">
              <a:solidFill>
                <a:srgbClr val="002060"/>
              </a:solidFill>
            </a:endParaRPr>
          </a:p>
        </p:txBody>
      </p:sp>
      <p:sp>
        <p:nvSpPr>
          <p:cNvPr id="4" name="TextBox 3"/>
          <p:cNvSpPr txBox="1"/>
          <p:nvPr/>
        </p:nvSpPr>
        <p:spPr>
          <a:xfrm>
            <a:off x="1752600" y="2971800"/>
            <a:ext cx="3124200" cy="584775"/>
          </a:xfrm>
          <a:prstGeom prst="rect">
            <a:avLst/>
          </a:prstGeom>
          <a:noFill/>
        </p:spPr>
        <p:txBody>
          <a:bodyPr wrap="square" rtlCol="0">
            <a:spAutoFit/>
          </a:bodyPr>
          <a:lstStyle/>
          <a:p>
            <a:pPr algn="ctr"/>
            <a:r>
              <a:rPr lang="en-US" sz="3200" b="1" dirty="0" smtClean="0"/>
              <a:t>( 3x –  ?) (3x – ?)</a:t>
            </a:r>
            <a:endParaRPr lang="en-US" sz="3200" b="1" dirty="0"/>
          </a:p>
        </p:txBody>
      </p:sp>
      <p:sp>
        <p:nvSpPr>
          <p:cNvPr id="16" name="TextBox 15"/>
          <p:cNvSpPr txBox="1"/>
          <p:nvPr/>
        </p:nvSpPr>
        <p:spPr>
          <a:xfrm>
            <a:off x="1219200" y="3475672"/>
            <a:ext cx="4356538" cy="1477328"/>
          </a:xfrm>
          <a:prstGeom prst="rect">
            <a:avLst/>
          </a:prstGeom>
          <a:noFill/>
        </p:spPr>
        <p:txBody>
          <a:bodyPr wrap="square" rtlCol="0">
            <a:spAutoFit/>
          </a:bodyPr>
          <a:lstStyle/>
          <a:p>
            <a:pPr algn="ctr"/>
            <a:r>
              <a:rPr lang="en-US" b="1" dirty="0" smtClean="0">
                <a:solidFill>
                  <a:schemeClr val="accent2">
                    <a:lumMod val="75000"/>
                  </a:schemeClr>
                </a:solidFill>
              </a:rPr>
              <a:t>Why did I put in two minus signs? The second term in the trinomial is negative. Adding two negatives is the only way to get a negative in this case.</a:t>
            </a:r>
          </a:p>
          <a:p>
            <a:pPr algn="ctr"/>
            <a:endParaRPr lang="en-US" b="1" dirty="0">
              <a:solidFill>
                <a:schemeClr val="accent2">
                  <a:lumMod val="75000"/>
                </a:schemeClr>
              </a:solidFill>
            </a:endParaRPr>
          </a:p>
        </p:txBody>
      </p:sp>
      <p:sp>
        <p:nvSpPr>
          <p:cNvPr id="17" name="TextBox 16"/>
          <p:cNvSpPr txBox="1"/>
          <p:nvPr/>
        </p:nvSpPr>
        <p:spPr>
          <a:xfrm>
            <a:off x="0" y="4825425"/>
            <a:ext cx="6858000" cy="584775"/>
          </a:xfrm>
          <a:prstGeom prst="rect">
            <a:avLst/>
          </a:prstGeom>
          <a:noFill/>
        </p:spPr>
        <p:txBody>
          <a:bodyPr wrap="square" rtlCol="0">
            <a:spAutoFit/>
          </a:bodyPr>
          <a:lstStyle/>
          <a:p>
            <a:pPr algn="ctr"/>
            <a:r>
              <a:rPr lang="en-US" sz="3200" b="1" dirty="0" smtClean="0"/>
              <a:t>( 3x –  ?) (3x – ?) = 9x</a:t>
            </a:r>
            <a:r>
              <a:rPr lang="en-US" sz="3200" b="1" baseline="30000" dirty="0" smtClean="0"/>
              <a:t>2</a:t>
            </a:r>
            <a:r>
              <a:rPr lang="en-US" sz="3200" b="1" dirty="0" smtClean="0"/>
              <a:t> – 3?x – 3?x +?</a:t>
            </a:r>
            <a:r>
              <a:rPr lang="en-US" sz="3200" b="1" baseline="30000" dirty="0" smtClean="0"/>
              <a:t>2</a:t>
            </a:r>
            <a:r>
              <a:rPr lang="en-US" sz="3200" b="1" dirty="0" smtClean="0"/>
              <a:t>  </a:t>
            </a:r>
            <a:endParaRPr lang="en-US" sz="3200" b="1" dirty="0"/>
          </a:p>
        </p:txBody>
      </p:sp>
      <p:sp>
        <p:nvSpPr>
          <p:cNvPr id="18" name="TextBox 17"/>
          <p:cNvSpPr txBox="1"/>
          <p:nvPr/>
        </p:nvSpPr>
        <p:spPr>
          <a:xfrm>
            <a:off x="1371600" y="5410200"/>
            <a:ext cx="4356538" cy="923330"/>
          </a:xfrm>
          <a:prstGeom prst="rect">
            <a:avLst/>
          </a:prstGeom>
          <a:noFill/>
        </p:spPr>
        <p:txBody>
          <a:bodyPr wrap="square" rtlCol="0">
            <a:spAutoFit/>
          </a:bodyPr>
          <a:lstStyle/>
          <a:p>
            <a:pPr algn="ctr"/>
            <a:r>
              <a:rPr lang="en-US" b="1" dirty="0" smtClean="0">
                <a:solidFill>
                  <a:schemeClr val="accent3">
                    <a:lumMod val="75000"/>
                  </a:schemeClr>
                </a:solidFill>
              </a:rPr>
              <a:t>FOIL. It works. So here’s a neat little trick… Watch and see…</a:t>
            </a:r>
          </a:p>
          <a:p>
            <a:pPr algn="ctr"/>
            <a:endParaRPr lang="en-US" b="1" dirty="0">
              <a:solidFill>
                <a:schemeClr val="accent3">
                  <a:lumMod val="75000"/>
                </a:schemeClr>
              </a:solidFill>
            </a:endParaRPr>
          </a:p>
        </p:txBody>
      </p:sp>
      <p:sp>
        <p:nvSpPr>
          <p:cNvPr id="7" name="Rectangle 6"/>
          <p:cNvSpPr/>
          <p:nvPr/>
        </p:nvSpPr>
        <p:spPr>
          <a:xfrm>
            <a:off x="1474779" y="6071920"/>
            <a:ext cx="3908442" cy="523220"/>
          </a:xfrm>
          <a:prstGeom prst="rect">
            <a:avLst/>
          </a:prstGeom>
        </p:spPr>
        <p:txBody>
          <a:bodyPr wrap="none">
            <a:spAutoFit/>
          </a:bodyPr>
          <a:lstStyle/>
          <a:p>
            <a:r>
              <a:rPr lang="en-US" sz="2800" b="1" dirty="0" smtClean="0"/>
              <a:t>– </a:t>
            </a:r>
            <a:r>
              <a:rPr lang="en-US" sz="2800" b="1" dirty="0"/>
              <a:t>3?x – </a:t>
            </a:r>
            <a:r>
              <a:rPr lang="en-US" sz="2800" b="1" dirty="0" smtClean="0"/>
              <a:t>3?x = –6?x = –30x</a:t>
            </a:r>
            <a:endParaRPr lang="en-US" sz="2800" dirty="0"/>
          </a:p>
        </p:txBody>
      </p:sp>
      <p:sp>
        <p:nvSpPr>
          <p:cNvPr id="20" name="TextBox 19"/>
          <p:cNvSpPr txBox="1"/>
          <p:nvPr/>
        </p:nvSpPr>
        <p:spPr>
          <a:xfrm>
            <a:off x="1295400" y="6620470"/>
            <a:ext cx="4356538" cy="923330"/>
          </a:xfrm>
          <a:prstGeom prst="rect">
            <a:avLst/>
          </a:prstGeom>
          <a:noFill/>
        </p:spPr>
        <p:txBody>
          <a:bodyPr wrap="square" rtlCol="0">
            <a:spAutoFit/>
          </a:bodyPr>
          <a:lstStyle/>
          <a:p>
            <a:pPr algn="ctr"/>
            <a:r>
              <a:rPr lang="en-US" b="1" dirty="0" smtClean="0">
                <a:solidFill>
                  <a:schemeClr val="accent5">
                    <a:lumMod val="75000"/>
                  </a:schemeClr>
                </a:solidFill>
              </a:rPr>
              <a:t>? = 5, right? (-30/-6) So now you know what c is…?</a:t>
            </a:r>
            <a:r>
              <a:rPr lang="en-US" b="1" baseline="30000" dirty="0" smtClean="0">
                <a:solidFill>
                  <a:schemeClr val="accent5">
                    <a:lumMod val="75000"/>
                  </a:schemeClr>
                </a:solidFill>
              </a:rPr>
              <a:t>2 </a:t>
            </a:r>
            <a:r>
              <a:rPr lang="en-US" b="1" dirty="0" smtClean="0">
                <a:solidFill>
                  <a:schemeClr val="accent5">
                    <a:lumMod val="75000"/>
                  </a:schemeClr>
                </a:solidFill>
              </a:rPr>
              <a:t>!!! </a:t>
            </a:r>
            <a:endParaRPr lang="en-US" b="1" baseline="30000" dirty="0" smtClean="0">
              <a:solidFill>
                <a:schemeClr val="accent5">
                  <a:lumMod val="75000"/>
                </a:schemeClr>
              </a:solidFill>
            </a:endParaRPr>
          </a:p>
          <a:p>
            <a:pPr algn="ctr"/>
            <a:endParaRPr lang="en-US" b="1" dirty="0">
              <a:solidFill>
                <a:schemeClr val="accent5">
                  <a:lumMod val="75000"/>
                </a:schemeClr>
              </a:solidFill>
            </a:endParaRPr>
          </a:p>
        </p:txBody>
      </p:sp>
      <p:sp>
        <p:nvSpPr>
          <p:cNvPr id="21" name="Rectangle 20"/>
          <p:cNvSpPr/>
          <p:nvPr/>
        </p:nvSpPr>
        <p:spPr>
          <a:xfrm>
            <a:off x="1524000" y="7543800"/>
            <a:ext cx="3908442" cy="646331"/>
          </a:xfrm>
          <a:prstGeom prst="rect">
            <a:avLst/>
          </a:prstGeom>
        </p:spPr>
        <p:txBody>
          <a:bodyPr wrap="square">
            <a:spAutoFit/>
          </a:bodyPr>
          <a:lstStyle/>
          <a:p>
            <a:pPr algn="ctr"/>
            <a:r>
              <a:rPr lang="en-US" sz="3600" b="1" dirty="0" smtClean="0"/>
              <a:t>c = ?</a:t>
            </a:r>
            <a:r>
              <a:rPr lang="en-US" sz="3600" b="1" baseline="30000" dirty="0" smtClean="0"/>
              <a:t>2</a:t>
            </a:r>
            <a:r>
              <a:rPr lang="en-US" sz="3600" b="1" dirty="0" smtClean="0"/>
              <a:t> = (5)</a:t>
            </a:r>
            <a:r>
              <a:rPr lang="en-US" sz="3600" b="1" baseline="30000" dirty="0" smtClean="0"/>
              <a:t>2</a:t>
            </a:r>
            <a:r>
              <a:rPr lang="en-US" sz="3600" b="1" dirty="0" smtClean="0"/>
              <a:t> = 25</a:t>
            </a:r>
            <a:endParaRPr lang="en-US" sz="3600" dirty="0"/>
          </a:p>
        </p:txBody>
      </p:sp>
      <p:sp>
        <p:nvSpPr>
          <p:cNvPr id="8" name="Rectangle 7"/>
          <p:cNvSpPr/>
          <p:nvPr/>
        </p:nvSpPr>
        <p:spPr>
          <a:xfrm>
            <a:off x="4451132" y="7543800"/>
            <a:ext cx="609600" cy="646331"/>
          </a:xfrm>
          <a:prstGeom prst="rect">
            <a:avLst/>
          </a:prstGeom>
          <a:noFill/>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105225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42900" y="609600"/>
                <a:ext cx="6172200" cy="7086599"/>
              </a:xfrm>
            </p:spPr>
            <p:txBody>
              <a:bodyPr/>
              <a:lstStyle/>
              <a:p>
                <a:pPr marL="457200" indent="-457200">
                  <a:buFont typeface="+mj-lt"/>
                  <a:buAutoNum type="arabicPeriod" startAt="3"/>
                </a:pPr>
                <a14:m>
                  <m:oMath xmlns:m="http://schemas.openxmlformats.org/officeDocument/2006/math">
                    <m:rad>
                      <m:radPr>
                        <m:degHide m:val="on"/>
                        <m:ctrlPr>
                          <a:rPr lang="en-US" sz="2400" i="1">
                            <a:latin typeface="Cambria Math"/>
                          </a:rPr>
                        </m:ctrlPr>
                      </m:radPr>
                      <m:deg/>
                      <m:e>
                        <m:r>
                          <m:rPr>
                            <m:sty m:val="p"/>
                          </m:rPr>
                          <a:rPr lang="en-US" sz="2400">
                            <a:latin typeface="Cambria Math"/>
                          </a:rPr>
                          <m:t>x</m:t>
                        </m:r>
                        <m:r>
                          <a:rPr lang="en-US" sz="2400">
                            <a:latin typeface="Cambria Math"/>
                          </a:rPr>
                          <m:t>+</m:t>
                        </m:r>
                        <m:rad>
                          <m:radPr>
                            <m:degHide m:val="on"/>
                            <m:ctrlPr>
                              <a:rPr lang="en-US" sz="2400" i="1">
                                <a:latin typeface="Cambria Math"/>
                              </a:rPr>
                            </m:ctrlPr>
                          </m:radPr>
                          <m:deg/>
                          <m:e>
                            <m:r>
                              <m:rPr>
                                <m:sty m:val="p"/>
                              </m:rPr>
                              <a:rPr lang="en-US" sz="2400">
                                <a:latin typeface="Cambria Math"/>
                              </a:rPr>
                              <m:t>x</m:t>
                            </m:r>
                            <m:r>
                              <a:rPr lang="en-US" sz="2400">
                                <a:latin typeface="Cambria Math"/>
                              </a:rPr>
                              <m:t>+11</m:t>
                            </m:r>
                          </m:e>
                        </m:rad>
                      </m:e>
                    </m:rad>
                    <m:r>
                      <a:rPr lang="en-US" sz="2400">
                        <a:latin typeface="Cambria Math"/>
                      </a:rPr>
                      <m:t>+ </m:t>
                    </m:r>
                    <m:rad>
                      <m:radPr>
                        <m:degHide m:val="on"/>
                        <m:ctrlPr>
                          <a:rPr lang="en-US" sz="2400" i="1">
                            <a:latin typeface="Cambria Math"/>
                          </a:rPr>
                        </m:ctrlPr>
                      </m:radPr>
                      <m:deg/>
                      <m:e>
                        <m:r>
                          <m:rPr>
                            <m:sty m:val="p"/>
                          </m:rPr>
                          <a:rPr lang="en-US" sz="2400">
                            <a:latin typeface="Cambria Math"/>
                          </a:rPr>
                          <m:t>x</m:t>
                        </m:r>
                        <m:r>
                          <a:rPr lang="en-US" sz="2400">
                            <a:latin typeface="Cambria Math"/>
                          </a:rPr>
                          <m:t>−</m:t>
                        </m:r>
                        <m:rad>
                          <m:radPr>
                            <m:degHide m:val="on"/>
                            <m:ctrlPr>
                              <a:rPr lang="en-US" sz="2400" i="1">
                                <a:latin typeface="Cambria Math"/>
                              </a:rPr>
                            </m:ctrlPr>
                          </m:radPr>
                          <m:deg/>
                          <m:e>
                            <m:r>
                              <m:rPr>
                                <m:sty m:val="p"/>
                              </m:rPr>
                              <a:rPr lang="en-US" sz="2400">
                                <a:latin typeface="Cambria Math"/>
                              </a:rPr>
                              <m:t>x</m:t>
                            </m:r>
                            <m:r>
                              <a:rPr lang="en-US" sz="2400">
                                <a:latin typeface="Cambria Math"/>
                              </a:rPr>
                              <m:t>+11</m:t>
                            </m:r>
                          </m:e>
                        </m:rad>
                      </m:e>
                    </m:rad>
                    <m:r>
                      <a:rPr lang="en-US" sz="2400">
                        <a:latin typeface="Cambria Math"/>
                      </a:rPr>
                      <m:t>=4</m:t>
                    </m:r>
                    <m:r>
                      <a:rPr lang="en-US" sz="2400" i="1">
                        <a:latin typeface="Cambria Math"/>
                      </a:rPr>
                      <m:t>.</m:t>
                    </m:r>
                  </m:oMath>
                </a14:m>
                <a:r>
                  <a:rPr lang="en-US" sz="2400" dirty="0"/>
                  <a:t> Solve for x.</a:t>
                </a:r>
              </a:p>
              <a:p>
                <a:pPr marL="514350" indent="-514350">
                  <a:buFont typeface="+mj-lt"/>
                  <a:buAutoNum type="arabicPeriod" startAt="3"/>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42900" y="609600"/>
                <a:ext cx="6172200" cy="7086599"/>
              </a:xfr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419100" y="2093008"/>
                <a:ext cx="5981700" cy="802592"/>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d>
                            <m:dPr>
                              <m:ctrlPr>
                                <a:rPr lang="en-US" i="1">
                                  <a:latin typeface="Cambria Math"/>
                                </a:rPr>
                              </m:ctrlPr>
                            </m:dPr>
                            <m:e>
                              <m:rad>
                                <m:radPr>
                                  <m:degHide m:val="on"/>
                                  <m:ctrlPr>
                                    <a:rPr lang="en-US" i="1">
                                      <a:latin typeface="Cambria Math"/>
                                    </a:rPr>
                                  </m:ctrlPr>
                                </m:radPr>
                                <m:deg/>
                                <m:e>
                                  <m:r>
                                    <m:rPr>
                                      <m:sty m:val="p"/>
                                    </m:rPr>
                                    <a:rPr lang="en-US">
                                      <a:latin typeface="Cambria Math"/>
                                    </a:rPr>
                                    <m:t>x</m:t>
                                  </m:r>
                                  <m:r>
                                    <a:rPr lang="en-US">
                                      <a:latin typeface="Cambria Math"/>
                                    </a:rPr>
                                    <m:t>+</m:t>
                                  </m:r>
                                  <m:rad>
                                    <m:radPr>
                                      <m:degHide m:val="on"/>
                                      <m:ctrlPr>
                                        <a:rPr lang="en-US" i="1">
                                          <a:latin typeface="Cambria Math"/>
                                        </a:rPr>
                                      </m:ctrlPr>
                                    </m:radPr>
                                    <m:deg/>
                                    <m:e>
                                      <m:r>
                                        <m:rPr>
                                          <m:sty m:val="p"/>
                                        </m:rPr>
                                        <a:rPr lang="en-US">
                                          <a:latin typeface="Cambria Math"/>
                                        </a:rPr>
                                        <m:t>x</m:t>
                                      </m:r>
                                      <m:r>
                                        <a:rPr lang="en-US">
                                          <a:latin typeface="Cambria Math"/>
                                        </a:rPr>
                                        <m:t>+11</m:t>
                                      </m:r>
                                    </m:e>
                                  </m:rad>
                                </m:e>
                              </m:rad>
                              <m:r>
                                <a:rPr lang="en-US">
                                  <a:latin typeface="Cambria Math"/>
                                </a:rPr>
                                <m:t>+ </m:t>
                              </m:r>
                              <m:rad>
                                <m:radPr>
                                  <m:degHide m:val="on"/>
                                  <m:ctrlPr>
                                    <a:rPr lang="en-US" i="1">
                                      <a:latin typeface="Cambria Math"/>
                                    </a:rPr>
                                  </m:ctrlPr>
                                </m:radPr>
                                <m:deg/>
                                <m:e>
                                  <m:r>
                                    <m:rPr>
                                      <m:sty m:val="p"/>
                                    </m:rPr>
                                    <a:rPr lang="en-US">
                                      <a:latin typeface="Cambria Math"/>
                                    </a:rPr>
                                    <m:t>x</m:t>
                                  </m:r>
                                  <m:r>
                                    <a:rPr lang="en-US">
                                      <a:latin typeface="Cambria Math"/>
                                    </a:rPr>
                                    <m:t>−</m:t>
                                  </m:r>
                                  <m:rad>
                                    <m:radPr>
                                      <m:degHide m:val="on"/>
                                      <m:ctrlPr>
                                        <a:rPr lang="en-US" i="1">
                                          <a:latin typeface="Cambria Math"/>
                                        </a:rPr>
                                      </m:ctrlPr>
                                    </m:radPr>
                                    <m:deg/>
                                    <m:e>
                                      <m:r>
                                        <m:rPr>
                                          <m:sty m:val="p"/>
                                        </m:rPr>
                                        <a:rPr lang="en-US">
                                          <a:latin typeface="Cambria Math"/>
                                        </a:rPr>
                                        <m:t>x</m:t>
                                      </m:r>
                                      <m:r>
                                        <a:rPr lang="en-US">
                                          <a:latin typeface="Cambria Math"/>
                                        </a:rPr>
                                        <m:t>+11</m:t>
                                      </m:r>
                                    </m:e>
                                  </m:rad>
                                </m:e>
                              </m:rad>
                            </m:e>
                          </m:d>
                        </m:e>
                        <m:sup>
                          <m:r>
                            <a:rPr lang="en-US" b="0" i="1" smtClean="0">
                              <a:latin typeface="Cambria Math"/>
                            </a:rPr>
                            <m:t>2</m:t>
                          </m:r>
                        </m:sup>
                      </m:sSup>
                      <m:r>
                        <a:rPr lang="en-US" b="0" i="1" smtClean="0">
                          <a:latin typeface="Cambria Math"/>
                        </a:rPr>
                        <m:t>= </m:t>
                      </m:r>
                      <m:sSup>
                        <m:sSupPr>
                          <m:ctrlPr>
                            <a:rPr lang="en-US" b="0" i="1" smtClean="0">
                              <a:latin typeface="Cambria Math"/>
                            </a:rPr>
                          </m:ctrlPr>
                        </m:sSupPr>
                        <m:e>
                          <m:r>
                            <a:rPr lang="en-US" b="0" i="1" smtClean="0">
                              <a:latin typeface="Cambria Math"/>
                            </a:rPr>
                            <m:t>4</m:t>
                          </m:r>
                        </m:e>
                        <m:sup>
                          <m:r>
                            <a:rPr lang="en-US" b="0" i="1" smtClean="0">
                              <a:latin typeface="Cambria Math"/>
                            </a:rPr>
                            <m:t>2</m:t>
                          </m:r>
                        </m:sup>
                      </m:sSup>
                    </m:oMath>
                  </m:oMathPara>
                </a14:m>
                <a:endParaRPr lang="en-US" dirty="0"/>
              </a:p>
            </p:txBody>
          </p:sp>
        </mc:Choice>
        <mc:Fallback>
          <p:sp>
            <p:nvSpPr>
              <p:cNvPr id="5" name="Rectangle 4"/>
              <p:cNvSpPr>
                <a:spLocks noRot="1" noChangeAspect="1" noMove="1" noResize="1" noEditPoints="1" noAdjustHandles="1" noChangeArrowheads="1" noChangeShapeType="1" noTextEdit="1"/>
              </p:cNvSpPr>
              <p:nvPr/>
            </p:nvSpPr>
            <p:spPr>
              <a:xfrm>
                <a:off x="419100" y="2093008"/>
                <a:ext cx="5981700" cy="80259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4" name="Rectangle 13"/>
              <p:cNvSpPr/>
              <p:nvPr/>
            </p:nvSpPr>
            <p:spPr>
              <a:xfrm>
                <a:off x="0" y="2895600"/>
                <a:ext cx="6858000" cy="656013"/>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𝑥</m:t>
                      </m:r>
                      <m:r>
                        <a:rPr lang="en-US" b="0" i="1" smtClean="0">
                          <a:latin typeface="Cambria Math"/>
                        </a:rPr>
                        <m:t>+ </m:t>
                      </m:r>
                      <m:rad>
                        <m:radPr>
                          <m:degHide m:val="on"/>
                          <m:ctrlPr>
                            <a:rPr lang="en-US" b="0" i="1" smtClean="0">
                              <a:latin typeface="Cambria Math"/>
                            </a:rPr>
                          </m:ctrlPr>
                        </m:radPr>
                        <m:deg/>
                        <m:e>
                          <m:r>
                            <a:rPr lang="en-US" b="0" i="1" smtClean="0">
                              <a:latin typeface="Cambria Math"/>
                            </a:rPr>
                            <m:t>𝑥</m:t>
                          </m:r>
                          <m:r>
                            <a:rPr lang="en-US" b="0" i="1" smtClean="0">
                              <a:latin typeface="Cambria Math"/>
                            </a:rPr>
                            <m:t>+11</m:t>
                          </m:r>
                        </m:e>
                      </m:rad>
                      <m:r>
                        <a:rPr lang="en-US" b="0" i="1" smtClean="0">
                          <a:latin typeface="Cambria Math"/>
                        </a:rPr>
                        <m:t>+2</m:t>
                      </m:r>
                      <m:rad>
                        <m:radPr>
                          <m:degHide m:val="on"/>
                          <m:ctrlPr>
                            <a:rPr lang="en-US" i="1">
                              <a:latin typeface="Cambria Math"/>
                            </a:rPr>
                          </m:ctrlPr>
                        </m:radPr>
                        <m:deg/>
                        <m:e>
                          <m:r>
                            <m:rPr>
                              <m:sty m:val="p"/>
                            </m:rPr>
                            <a:rPr lang="en-US">
                              <a:latin typeface="Cambria Math"/>
                            </a:rPr>
                            <m:t>x</m:t>
                          </m:r>
                          <m:r>
                            <a:rPr lang="en-US">
                              <a:latin typeface="Cambria Math"/>
                            </a:rPr>
                            <m:t>+</m:t>
                          </m:r>
                          <m:rad>
                            <m:radPr>
                              <m:degHide m:val="on"/>
                              <m:ctrlPr>
                                <a:rPr lang="en-US" i="1">
                                  <a:latin typeface="Cambria Math"/>
                                </a:rPr>
                              </m:ctrlPr>
                            </m:radPr>
                            <m:deg/>
                            <m:e>
                              <m:r>
                                <m:rPr>
                                  <m:sty m:val="p"/>
                                </m:rPr>
                                <a:rPr lang="en-US">
                                  <a:latin typeface="Cambria Math"/>
                                </a:rPr>
                                <m:t>x</m:t>
                              </m:r>
                              <m:r>
                                <a:rPr lang="en-US">
                                  <a:latin typeface="Cambria Math"/>
                                </a:rPr>
                                <m:t>+11</m:t>
                              </m:r>
                            </m:e>
                          </m:rad>
                        </m:e>
                      </m:rad>
                      <m:rad>
                        <m:radPr>
                          <m:degHide m:val="on"/>
                          <m:ctrlPr>
                            <a:rPr lang="en-US" i="1">
                              <a:latin typeface="Cambria Math"/>
                            </a:rPr>
                          </m:ctrlPr>
                        </m:radPr>
                        <m:deg/>
                        <m:e>
                          <m:r>
                            <m:rPr>
                              <m:sty m:val="p"/>
                            </m:rPr>
                            <a:rPr lang="en-US">
                              <a:latin typeface="Cambria Math"/>
                            </a:rPr>
                            <m:t>x</m:t>
                          </m:r>
                          <m:r>
                            <a:rPr lang="en-US" b="0" i="1" smtClean="0">
                              <a:latin typeface="Cambria Math"/>
                            </a:rPr>
                            <m:t>−</m:t>
                          </m:r>
                          <m:rad>
                            <m:radPr>
                              <m:degHide m:val="on"/>
                              <m:ctrlPr>
                                <a:rPr lang="en-US" i="1">
                                  <a:latin typeface="Cambria Math"/>
                                </a:rPr>
                              </m:ctrlPr>
                            </m:radPr>
                            <m:deg/>
                            <m:e>
                              <m:r>
                                <m:rPr>
                                  <m:sty m:val="p"/>
                                </m:rPr>
                                <a:rPr lang="en-US">
                                  <a:latin typeface="Cambria Math"/>
                                </a:rPr>
                                <m:t>x</m:t>
                              </m:r>
                              <m:r>
                                <a:rPr lang="en-US">
                                  <a:latin typeface="Cambria Math"/>
                                </a:rPr>
                                <m:t>+11</m:t>
                              </m:r>
                            </m:e>
                          </m:rad>
                        </m:e>
                      </m:rad>
                      <m:r>
                        <a:rPr lang="en-US" b="0" i="1" smtClean="0">
                          <a:latin typeface="Cambria Math"/>
                        </a:rPr>
                        <m:t>+</m:t>
                      </m:r>
                      <m:r>
                        <a:rPr lang="en-US" b="0" i="1" smtClean="0">
                          <a:latin typeface="Cambria Math"/>
                        </a:rPr>
                        <m:t>𝑥</m:t>
                      </m:r>
                      <m:r>
                        <a:rPr lang="en-US" b="0" i="1" smtClean="0">
                          <a:latin typeface="Cambria Math"/>
                        </a:rPr>
                        <m:t>−</m:t>
                      </m:r>
                      <m:rad>
                        <m:radPr>
                          <m:degHide m:val="on"/>
                          <m:ctrlPr>
                            <a:rPr lang="en-US" b="0" i="1" smtClean="0">
                              <a:latin typeface="Cambria Math"/>
                            </a:rPr>
                          </m:ctrlPr>
                        </m:radPr>
                        <m:deg/>
                        <m:e>
                          <m:r>
                            <a:rPr lang="en-US" b="0" i="1" smtClean="0">
                              <a:latin typeface="Cambria Math"/>
                            </a:rPr>
                            <m:t>𝑥</m:t>
                          </m:r>
                          <m:r>
                            <a:rPr lang="en-US" b="0" i="1" smtClean="0">
                              <a:latin typeface="Cambria Math"/>
                            </a:rPr>
                            <m:t>+11</m:t>
                          </m:r>
                        </m:e>
                      </m:rad>
                      <m:r>
                        <a:rPr lang="en-US" b="0" i="1" smtClean="0">
                          <a:latin typeface="Cambria Math"/>
                        </a:rPr>
                        <m:t>=16</m:t>
                      </m:r>
                    </m:oMath>
                  </m:oMathPara>
                </a14:m>
                <a:endParaRPr lang="en-US" dirty="0"/>
              </a:p>
            </p:txBody>
          </p:sp>
        </mc:Choice>
        <mc:Fallback>
          <p:sp>
            <p:nvSpPr>
              <p:cNvPr id="14" name="Rectangle 13"/>
              <p:cNvSpPr>
                <a:spLocks noRot="1" noChangeAspect="1" noMove="1" noResize="1" noEditPoints="1" noAdjustHandles="1" noChangeArrowheads="1" noChangeShapeType="1" noTextEdit="1"/>
              </p:cNvSpPr>
              <p:nvPr/>
            </p:nvSpPr>
            <p:spPr>
              <a:xfrm>
                <a:off x="0" y="2895600"/>
                <a:ext cx="6858000" cy="656013"/>
              </a:xfrm>
              <a:prstGeom prst="rect">
                <a:avLst/>
              </a:prstGeom>
              <a:blipFill rotWithShape="1">
                <a:blip r:embed="rId4"/>
                <a:stretch>
                  <a:fillRect/>
                </a:stretch>
              </a:blipFill>
            </p:spPr>
            <p:txBody>
              <a:bodyPr/>
              <a:lstStyle/>
              <a:p>
                <a:r>
                  <a:rPr lang="en-US">
                    <a:noFill/>
                  </a:rPr>
                  <a:t> </a:t>
                </a:r>
              </a:p>
            </p:txBody>
          </p:sp>
        </mc:Fallback>
      </mc:AlternateContent>
      <p:cxnSp>
        <p:nvCxnSpPr>
          <p:cNvPr id="9" name="Straight Connector 8"/>
          <p:cNvCxnSpPr/>
          <p:nvPr/>
        </p:nvCxnSpPr>
        <p:spPr>
          <a:xfrm flipV="1">
            <a:off x="627996" y="3025528"/>
            <a:ext cx="914400" cy="463021"/>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flipV="1">
            <a:off x="5257800" y="3028158"/>
            <a:ext cx="914400" cy="463021"/>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mc:Choice xmlns:a14="http://schemas.microsoft.com/office/drawing/2010/main" Requires="a14">
          <p:sp>
            <p:nvSpPr>
              <p:cNvPr id="24" name="Rectangle 23"/>
              <p:cNvSpPr/>
              <p:nvPr/>
            </p:nvSpPr>
            <p:spPr>
              <a:xfrm>
                <a:off x="0" y="4144254"/>
                <a:ext cx="6858000" cy="42774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2</m:t>
                      </m:r>
                      <m:r>
                        <a:rPr lang="en-US" b="0" i="1" smtClean="0">
                          <a:latin typeface="Cambria Math"/>
                        </a:rPr>
                        <m:t>𝑥</m:t>
                      </m:r>
                      <m:r>
                        <a:rPr lang="en-US" b="0" i="1" smtClean="0">
                          <a:latin typeface="Cambria Math"/>
                        </a:rPr>
                        <m:t>+2</m:t>
                      </m:r>
                      <m:rad>
                        <m:radPr>
                          <m:degHide m:val="on"/>
                          <m:ctrlPr>
                            <a:rPr lang="en-US" b="0" i="1" smtClean="0">
                              <a:latin typeface="Cambria Math"/>
                            </a:rPr>
                          </m:ctrlPr>
                        </m:radPr>
                        <m:deg/>
                        <m:e>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m:t>
                          </m:r>
                          <m:r>
                            <a:rPr lang="en-US" b="0" i="1" smtClean="0">
                              <a:latin typeface="Cambria Math"/>
                            </a:rPr>
                            <m:t>𝑥</m:t>
                          </m:r>
                          <m:r>
                            <a:rPr lang="en-US" b="0" i="1" smtClean="0">
                              <a:latin typeface="Cambria Math"/>
                            </a:rPr>
                            <m:t>+11)</m:t>
                          </m:r>
                        </m:e>
                      </m:rad>
                      <m:r>
                        <a:rPr lang="en-US" b="0" i="1" smtClean="0">
                          <a:latin typeface="Cambria Math"/>
                        </a:rPr>
                        <m:t>=16</m:t>
                      </m:r>
                    </m:oMath>
                  </m:oMathPara>
                </a14:m>
                <a:endParaRPr lang="en-US" dirty="0"/>
              </a:p>
            </p:txBody>
          </p:sp>
        </mc:Choice>
        <mc:Fallback>
          <p:sp>
            <p:nvSpPr>
              <p:cNvPr id="24" name="Rectangle 23"/>
              <p:cNvSpPr>
                <a:spLocks noRot="1" noChangeAspect="1" noMove="1" noResize="1" noEditPoints="1" noAdjustHandles="1" noChangeArrowheads="1" noChangeShapeType="1" noTextEdit="1"/>
              </p:cNvSpPr>
              <p:nvPr/>
            </p:nvSpPr>
            <p:spPr>
              <a:xfrm>
                <a:off x="0" y="4144254"/>
                <a:ext cx="6858000" cy="427746"/>
              </a:xfrm>
              <a:prstGeom prst="rect">
                <a:avLst/>
              </a:prstGeom>
              <a:blipFill rotWithShape="1">
                <a:blip r:embed="rId5"/>
                <a:stretch>
                  <a:fillRect b="-1142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5" name="Rectangle 24"/>
              <p:cNvSpPr/>
              <p:nvPr/>
            </p:nvSpPr>
            <p:spPr>
              <a:xfrm>
                <a:off x="0" y="4800600"/>
                <a:ext cx="6858000" cy="42774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2</m:t>
                      </m:r>
                      <m:rad>
                        <m:radPr>
                          <m:degHide m:val="on"/>
                          <m:ctrlPr>
                            <a:rPr lang="en-US" i="1">
                              <a:latin typeface="Cambria Math"/>
                            </a:rPr>
                          </m:ctrlPr>
                        </m:radPr>
                        <m:deg/>
                        <m:e>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m:t>
                          </m:r>
                          <m:r>
                            <a:rPr lang="en-US" i="1">
                              <a:latin typeface="Cambria Math"/>
                            </a:rPr>
                            <m:t>𝑥</m:t>
                          </m:r>
                          <m:r>
                            <a:rPr lang="en-US" i="1">
                              <a:latin typeface="Cambria Math"/>
                            </a:rPr>
                            <m:t>+11)</m:t>
                          </m:r>
                        </m:e>
                      </m:rad>
                      <m:r>
                        <a:rPr lang="en-US" b="0" i="1" smtClean="0">
                          <a:latin typeface="Cambria Math"/>
                        </a:rPr>
                        <m:t>=16−2</m:t>
                      </m:r>
                      <m:r>
                        <a:rPr lang="en-US" b="0" i="1" smtClean="0">
                          <a:latin typeface="Cambria Math"/>
                        </a:rPr>
                        <m:t>𝑥</m:t>
                      </m:r>
                    </m:oMath>
                  </m:oMathPara>
                </a14:m>
                <a:endParaRPr lang="en-US" dirty="0"/>
              </a:p>
            </p:txBody>
          </p:sp>
        </mc:Choice>
        <mc:Fallback>
          <p:sp>
            <p:nvSpPr>
              <p:cNvPr id="25" name="Rectangle 24"/>
              <p:cNvSpPr>
                <a:spLocks noRot="1" noChangeAspect="1" noMove="1" noResize="1" noEditPoints="1" noAdjustHandles="1" noChangeArrowheads="1" noChangeShapeType="1" noTextEdit="1"/>
              </p:cNvSpPr>
              <p:nvPr/>
            </p:nvSpPr>
            <p:spPr>
              <a:xfrm>
                <a:off x="0" y="4800600"/>
                <a:ext cx="6858000" cy="427746"/>
              </a:xfrm>
              <a:prstGeom prst="rect">
                <a:avLst/>
              </a:prstGeom>
              <a:blipFill rotWithShape="1">
                <a:blip r:embed="rId6"/>
                <a:stretch>
                  <a:fillRect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7" name="Rectangle 26"/>
              <p:cNvSpPr/>
              <p:nvPr/>
            </p:nvSpPr>
            <p:spPr>
              <a:xfrm>
                <a:off x="0" y="5410200"/>
                <a:ext cx="6858000" cy="427746"/>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ad>
                        <m:radPr>
                          <m:degHide m:val="on"/>
                          <m:ctrlPr>
                            <a:rPr lang="en-US" i="1" smtClean="0">
                              <a:latin typeface="Cambria Math"/>
                            </a:rPr>
                          </m:ctrlPr>
                        </m:radPr>
                        <m:deg/>
                        <m:e>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m:t>
                          </m:r>
                          <m:r>
                            <a:rPr lang="en-US" i="1">
                              <a:latin typeface="Cambria Math"/>
                            </a:rPr>
                            <m:t>𝑥</m:t>
                          </m:r>
                          <m:r>
                            <a:rPr lang="en-US" i="1">
                              <a:latin typeface="Cambria Math"/>
                            </a:rPr>
                            <m:t>+11)</m:t>
                          </m:r>
                        </m:e>
                      </m:rad>
                      <m:r>
                        <a:rPr lang="en-US" b="0" i="1" smtClean="0">
                          <a:latin typeface="Cambria Math"/>
                        </a:rPr>
                        <m:t>=8−</m:t>
                      </m:r>
                      <m:r>
                        <a:rPr lang="en-US" b="0" i="1" smtClean="0">
                          <a:latin typeface="Cambria Math"/>
                        </a:rPr>
                        <m:t>𝑥</m:t>
                      </m:r>
                    </m:oMath>
                  </m:oMathPara>
                </a14:m>
                <a:endParaRPr lang="en-US" dirty="0"/>
              </a:p>
            </p:txBody>
          </p:sp>
        </mc:Choice>
        <mc:Fallback>
          <p:sp>
            <p:nvSpPr>
              <p:cNvPr id="27" name="Rectangle 26"/>
              <p:cNvSpPr>
                <a:spLocks noRot="1" noChangeAspect="1" noMove="1" noResize="1" noEditPoints="1" noAdjustHandles="1" noChangeArrowheads="1" noChangeShapeType="1" noTextEdit="1"/>
              </p:cNvSpPr>
              <p:nvPr/>
            </p:nvSpPr>
            <p:spPr>
              <a:xfrm>
                <a:off x="0" y="5410200"/>
                <a:ext cx="6858000" cy="427746"/>
              </a:xfrm>
              <a:prstGeom prst="rect">
                <a:avLst/>
              </a:prstGeom>
              <a:blipFill rotWithShape="1">
                <a:blip r:embed="rId7"/>
                <a:stretch>
                  <a:fillRect b="-10000"/>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8" name="Rectangle 27"/>
              <p:cNvSpPr/>
              <p:nvPr/>
            </p:nvSpPr>
            <p:spPr>
              <a:xfrm>
                <a:off x="0" y="6553200"/>
                <a:ext cx="6858000" cy="561564"/>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p>
                        <m:sSupPr>
                          <m:ctrlPr>
                            <a:rPr lang="en-US" i="1" smtClean="0">
                              <a:latin typeface="Cambria Math"/>
                            </a:rPr>
                          </m:ctrlPr>
                        </m:sSupPr>
                        <m:e>
                          <m:d>
                            <m:dPr>
                              <m:ctrlPr>
                                <a:rPr lang="en-US" i="1" smtClean="0">
                                  <a:latin typeface="Cambria Math"/>
                                </a:rPr>
                              </m:ctrlPr>
                            </m:dPr>
                            <m:e>
                              <m:rad>
                                <m:radPr>
                                  <m:degHide m:val="on"/>
                                  <m:ctrlPr>
                                    <a:rPr lang="en-US" i="1">
                                      <a:latin typeface="Cambria Math"/>
                                    </a:rPr>
                                  </m:ctrlPr>
                                </m:radPr>
                                <m:deg/>
                                <m:e>
                                  <m:sSup>
                                    <m:sSupPr>
                                      <m:ctrlPr>
                                        <a:rPr lang="en-US" i="1">
                                          <a:latin typeface="Cambria Math"/>
                                        </a:rPr>
                                      </m:ctrlPr>
                                    </m:sSupPr>
                                    <m:e>
                                      <m:r>
                                        <a:rPr lang="en-US" i="1">
                                          <a:latin typeface="Cambria Math"/>
                                        </a:rPr>
                                        <m:t>𝑥</m:t>
                                      </m:r>
                                    </m:e>
                                    <m:sup>
                                      <m:r>
                                        <a:rPr lang="en-US" i="1">
                                          <a:latin typeface="Cambria Math"/>
                                        </a:rPr>
                                        <m:t>2</m:t>
                                      </m:r>
                                    </m:sup>
                                  </m:sSup>
                                  <m:r>
                                    <a:rPr lang="en-US" i="1">
                                      <a:latin typeface="Cambria Math"/>
                                    </a:rPr>
                                    <m:t>−(</m:t>
                                  </m:r>
                                  <m:r>
                                    <a:rPr lang="en-US" i="1">
                                      <a:latin typeface="Cambria Math"/>
                                    </a:rPr>
                                    <m:t>𝑥</m:t>
                                  </m:r>
                                  <m:r>
                                    <a:rPr lang="en-US" i="1">
                                      <a:latin typeface="Cambria Math"/>
                                    </a:rPr>
                                    <m:t>+11)</m:t>
                                  </m:r>
                                </m:e>
                              </m:rad>
                            </m:e>
                          </m:d>
                        </m:e>
                        <m:sup>
                          <m:r>
                            <a:rPr lang="en-US" i="1">
                              <a:latin typeface="Cambria Math"/>
                            </a:rPr>
                            <m:t>2</m:t>
                          </m:r>
                        </m:sup>
                      </m:sSup>
                      <m:r>
                        <a:rPr lang="en-US" b="0" i="1" smtClean="0">
                          <a:latin typeface="Cambria Math"/>
                        </a:rPr>
                        <m:t>=</m:t>
                      </m:r>
                      <m:sSup>
                        <m:sSupPr>
                          <m:ctrlPr>
                            <a:rPr lang="en-US" b="0" i="1" smtClean="0">
                              <a:latin typeface="Cambria Math"/>
                            </a:rPr>
                          </m:ctrlPr>
                        </m:sSupPr>
                        <m:e>
                          <m:r>
                            <a:rPr lang="en-US" b="0" i="1" smtClean="0">
                              <a:latin typeface="Cambria Math"/>
                            </a:rPr>
                            <m:t>(8−</m:t>
                          </m:r>
                          <m:r>
                            <a:rPr lang="en-US" b="0" i="1" smtClean="0">
                              <a:latin typeface="Cambria Math"/>
                            </a:rPr>
                            <m:t>𝑥</m:t>
                          </m:r>
                          <m:r>
                            <a:rPr lang="en-US" b="0" i="1" smtClean="0">
                              <a:latin typeface="Cambria Math"/>
                            </a:rPr>
                            <m:t>)</m:t>
                          </m:r>
                        </m:e>
                        <m:sup>
                          <m:r>
                            <a:rPr lang="en-US" b="0" i="1" smtClean="0">
                              <a:latin typeface="Cambria Math"/>
                            </a:rPr>
                            <m:t>2</m:t>
                          </m:r>
                        </m:sup>
                      </m:sSup>
                    </m:oMath>
                  </m:oMathPara>
                </a14:m>
                <a:endParaRPr lang="en-US" dirty="0"/>
              </a:p>
            </p:txBody>
          </p:sp>
        </mc:Choice>
        <mc:Fallback>
          <p:sp>
            <p:nvSpPr>
              <p:cNvPr id="28" name="Rectangle 27"/>
              <p:cNvSpPr>
                <a:spLocks noRot="1" noChangeAspect="1" noMove="1" noResize="1" noEditPoints="1" noAdjustHandles="1" noChangeArrowheads="1" noChangeShapeType="1" noTextEdit="1"/>
              </p:cNvSpPr>
              <p:nvPr/>
            </p:nvSpPr>
            <p:spPr>
              <a:xfrm>
                <a:off x="0" y="6553200"/>
                <a:ext cx="6858000" cy="561564"/>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9" name="Rectangle 28"/>
              <p:cNvSpPr/>
              <p:nvPr/>
            </p:nvSpPr>
            <p:spPr>
              <a:xfrm>
                <a:off x="0" y="7162800"/>
                <a:ext cx="6858000" cy="369332"/>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sSup>
                        <m:sSupPr>
                          <m:ctrlPr>
                            <a:rPr lang="en-US" b="0" i="1" smtClean="0">
                              <a:latin typeface="Cambria Math"/>
                            </a:rPr>
                          </m:ctrlPr>
                        </m:sSupPr>
                        <m:e>
                          <m:r>
                            <a:rPr lang="en-US" b="0" i="1" smtClean="0">
                              <a:latin typeface="Cambria Math"/>
                            </a:rPr>
                            <m:t>𝑥</m:t>
                          </m:r>
                        </m:e>
                        <m:sup>
                          <m:r>
                            <a:rPr lang="en-US" b="0" i="1" smtClean="0">
                              <a:latin typeface="Cambria Math"/>
                            </a:rPr>
                            <m:t>2</m:t>
                          </m:r>
                        </m:sup>
                      </m:sSup>
                      <m:r>
                        <a:rPr lang="en-US" b="0" i="1" smtClean="0">
                          <a:latin typeface="Cambria Math"/>
                        </a:rPr>
                        <m:t>−</m:t>
                      </m:r>
                      <m:r>
                        <a:rPr lang="en-US" b="0" i="1" smtClean="0">
                          <a:latin typeface="Cambria Math"/>
                        </a:rPr>
                        <m:t>𝑥</m:t>
                      </m:r>
                      <m:r>
                        <a:rPr lang="en-US" b="0" i="1" smtClean="0">
                          <a:latin typeface="Cambria Math"/>
                        </a:rPr>
                        <m:t>−11=</m:t>
                      </m:r>
                      <m:sSup>
                        <m:sSupPr>
                          <m:ctrlPr>
                            <a:rPr lang="en-US" b="0" i="1" smtClean="0">
                              <a:latin typeface="Cambria Math"/>
                            </a:rPr>
                          </m:ctrlPr>
                        </m:sSupPr>
                        <m:e>
                          <m:r>
                            <a:rPr lang="en-US" b="0" i="1" smtClean="0">
                              <a:latin typeface="Cambria Math"/>
                            </a:rPr>
                            <m:t>64−16</m:t>
                          </m:r>
                          <m:r>
                            <a:rPr lang="en-US" b="0" i="1" smtClean="0">
                              <a:latin typeface="Cambria Math"/>
                            </a:rPr>
                            <m:t>𝑥</m:t>
                          </m:r>
                          <m:r>
                            <a:rPr lang="en-US" b="0" i="1" smtClean="0">
                              <a:latin typeface="Cambria Math"/>
                            </a:rPr>
                            <m:t>+</m:t>
                          </m:r>
                          <m:r>
                            <a:rPr lang="en-US" b="0" i="1" smtClean="0">
                              <a:latin typeface="Cambria Math"/>
                            </a:rPr>
                            <m:t>𝑥</m:t>
                          </m:r>
                        </m:e>
                        <m:sup>
                          <m:r>
                            <a:rPr lang="en-US" b="0" i="1" smtClean="0">
                              <a:latin typeface="Cambria Math"/>
                            </a:rPr>
                            <m:t>2</m:t>
                          </m:r>
                        </m:sup>
                      </m:sSup>
                    </m:oMath>
                  </m:oMathPara>
                </a14:m>
                <a:endParaRPr lang="en-US" dirty="0"/>
              </a:p>
            </p:txBody>
          </p:sp>
        </mc:Choice>
        <mc:Fallback>
          <p:sp>
            <p:nvSpPr>
              <p:cNvPr id="29" name="Rectangle 28"/>
              <p:cNvSpPr>
                <a:spLocks noRot="1" noChangeAspect="1" noMove="1" noResize="1" noEditPoints="1" noAdjustHandles="1" noChangeArrowheads="1" noChangeShapeType="1" noTextEdit="1"/>
              </p:cNvSpPr>
              <p:nvPr/>
            </p:nvSpPr>
            <p:spPr>
              <a:xfrm>
                <a:off x="0" y="7162800"/>
                <a:ext cx="6858000" cy="369332"/>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0" name="Rectangle 29"/>
              <p:cNvSpPr/>
              <p:nvPr/>
            </p:nvSpPr>
            <p:spPr>
              <a:xfrm>
                <a:off x="0" y="7543800"/>
                <a:ext cx="6858000" cy="369332"/>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b="0" i="1" smtClean="0">
                          <a:latin typeface="Cambria Math"/>
                        </a:rPr>
                        <m:t>15</m:t>
                      </m:r>
                      <m:r>
                        <a:rPr lang="en-US" b="0" i="1" smtClean="0">
                          <a:latin typeface="Cambria Math"/>
                        </a:rPr>
                        <m:t>𝑥</m:t>
                      </m:r>
                      <m:r>
                        <a:rPr lang="en-US" b="0" i="1" smtClean="0">
                          <a:latin typeface="Cambria Math"/>
                        </a:rPr>
                        <m:t>=75</m:t>
                      </m:r>
                    </m:oMath>
                  </m:oMathPara>
                </a14:m>
                <a:endParaRPr lang="en-US" dirty="0"/>
              </a:p>
            </p:txBody>
          </p:sp>
        </mc:Choice>
        <mc:Fallback>
          <p:sp>
            <p:nvSpPr>
              <p:cNvPr id="30" name="Rectangle 29"/>
              <p:cNvSpPr>
                <a:spLocks noRot="1" noChangeAspect="1" noMove="1" noResize="1" noEditPoints="1" noAdjustHandles="1" noChangeArrowheads="1" noChangeShapeType="1" noTextEdit="1"/>
              </p:cNvSpPr>
              <p:nvPr/>
            </p:nvSpPr>
            <p:spPr>
              <a:xfrm>
                <a:off x="0" y="7543800"/>
                <a:ext cx="6858000" cy="369332"/>
              </a:xfrm>
              <a:prstGeom prst="rect">
                <a:avLst/>
              </a:prstGeom>
              <a:blipFill rotWithShape="1">
                <a:blip r:embed="rId10"/>
                <a:stretch>
                  <a:fillRect/>
                </a:stretch>
              </a:blipFill>
            </p:spPr>
            <p:txBody>
              <a:bodyPr/>
              <a:lstStyle/>
              <a:p>
                <a:r>
                  <a:rPr lang="en-US">
                    <a:noFill/>
                  </a:rPr>
                  <a:t> </a:t>
                </a:r>
              </a:p>
            </p:txBody>
          </p:sp>
        </mc:Fallback>
      </mc:AlternateContent>
      <p:sp>
        <p:nvSpPr>
          <p:cNvPr id="11" name="TextBox 10"/>
          <p:cNvSpPr txBox="1"/>
          <p:nvPr/>
        </p:nvSpPr>
        <p:spPr>
          <a:xfrm>
            <a:off x="0" y="1487269"/>
            <a:ext cx="6858000" cy="646331"/>
          </a:xfrm>
          <a:prstGeom prst="rect">
            <a:avLst/>
          </a:prstGeom>
          <a:noFill/>
        </p:spPr>
        <p:txBody>
          <a:bodyPr wrap="square" rtlCol="0">
            <a:spAutoFit/>
          </a:bodyPr>
          <a:lstStyle/>
          <a:p>
            <a:pPr algn="ctr"/>
            <a:r>
              <a:rPr lang="en-US" b="1" dirty="0" smtClean="0">
                <a:solidFill>
                  <a:schemeClr val="accent4">
                    <a:lumMod val="60000"/>
                    <a:lumOff val="40000"/>
                  </a:schemeClr>
                </a:solidFill>
              </a:rPr>
              <a:t>Here’s how you solve this problem… First, I suggest squaring to get rid of some of the square roots…</a:t>
            </a:r>
            <a:endParaRPr lang="en-US" b="1" dirty="0">
              <a:solidFill>
                <a:schemeClr val="accent4">
                  <a:lumMod val="60000"/>
                  <a:lumOff val="40000"/>
                </a:schemeClr>
              </a:solidFill>
            </a:endParaRPr>
          </a:p>
        </p:txBody>
      </p:sp>
      <p:sp>
        <p:nvSpPr>
          <p:cNvPr id="31" name="TextBox 30"/>
          <p:cNvSpPr txBox="1"/>
          <p:nvPr/>
        </p:nvSpPr>
        <p:spPr>
          <a:xfrm>
            <a:off x="0" y="3697069"/>
            <a:ext cx="6858000" cy="369332"/>
          </a:xfrm>
          <a:prstGeom prst="rect">
            <a:avLst/>
          </a:prstGeom>
          <a:noFill/>
        </p:spPr>
        <p:txBody>
          <a:bodyPr wrap="square" rtlCol="0">
            <a:spAutoFit/>
          </a:bodyPr>
          <a:lstStyle/>
          <a:p>
            <a:pPr algn="ctr"/>
            <a:r>
              <a:rPr lang="en-US" b="1" dirty="0" smtClean="0">
                <a:solidFill>
                  <a:schemeClr val="accent4">
                    <a:lumMod val="60000"/>
                    <a:lumOff val="40000"/>
                  </a:schemeClr>
                </a:solidFill>
              </a:rPr>
              <a:t>Canceling is the best part </a:t>
            </a:r>
            <a:r>
              <a:rPr lang="en-US" b="1" dirty="0" smtClean="0">
                <a:solidFill>
                  <a:schemeClr val="accent4">
                    <a:lumMod val="60000"/>
                    <a:lumOff val="40000"/>
                  </a:schemeClr>
                </a:solidFill>
                <a:sym typeface="Wingdings" pitchFamily="2" charset="2"/>
              </a:rPr>
              <a:t></a:t>
            </a:r>
            <a:endParaRPr lang="en-US" b="1" dirty="0">
              <a:solidFill>
                <a:schemeClr val="accent4">
                  <a:lumMod val="60000"/>
                  <a:lumOff val="40000"/>
                </a:schemeClr>
              </a:solidFill>
            </a:endParaRPr>
          </a:p>
        </p:txBody>
      </p:sp>
      <p:sp>
        <p:nvSpPr>
          <p:cNvPr id="32" name="TextBox 31"/>
          <p:cNvSpPr txBox="1"/>
          <p:nvPr/>
        </p:nvSpPr>
        <p:spPr>
          <a:xfrm>
            <a:off x="0" y="5879068"/>
            <a:ext cx="6858000" cy="646331"/>
          </a:xfrm>
          <a:prstGeom prst="rect">
            <a:avLst/>
          </a:prstGeom>
          <a:noFill/>
        </p:spPr>
        <p:txBody>
          <a:bodyPr wrap="square" rtlCol="0">
            <a:spAutoFit/>
          </a:bodyPr>
          <a:lstStyle/>
          <a:p>
            <a:pPr algn="ctr"/>
            <a:r>
              <a:rPr lang="en-US" b="1" dirty="0" smtClean="0">
                <a:solidFill>
                  <a:schemeClr val="accent4">
                    <a:lumMod val="60000"/>
                    <a:lumOff val="40000"/>
                  </a:schemeClr>
                </a:solidFill>
              </a:rPr>
              <a:t>Here’s a tip: If you have a square root, try to isolate it so you can square both sides.</a:t>
            </a:r>
            <a:endParaRPr lang="en-US" b="1" dirty="0">
              <a:solidFill>
                <a:schemeClr val="accent4">
                  <a:lumMod val="60000"/>
                  <a:lumOff val="40000"/>
                </a:schemeClr>
              </a:solidFill>
            </a:endParaRPr>
          </a:p>
        </p:txBody>
      </p:sp>
      <mc:AlternateContent xmlns:mc="http://schemas.openxmlformats.org/markup-compatibility/2006">
        <mc:Choice xmlns:a14="http://schemas.microsoft.com/office/drawing/2010/main" Requires="a14">
          <p:sp>
            <p:nvSpPr>
              <p:cNvPr id="33" name="Rectangle 32"/>
              <p:cNvSpPr/>
              <p:nvPr/>
            </p:nvSpPr>
            <p:spPr>
              <a:xfrm>
                <a:off x="0" y="8241268"/>
                <a:ext cx="6858000" cy="523220"/>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sz="2800" b="0" i="1" smtClean="0">
                          <a:latin typeface="Cambria Math"/>
                        </a:rPr>
                        <m:t>𝑥</m:t>
                      </m:r>
                      <m:r>
                        <a:rPr lang="en-US" sz="2800" b="0" i="1" smtClean="0">
                          <a:latin typeface="Cambria Math"/>
                        </a:rPr>
                        <m:t>= 5</m:t>
                      </m:r>
                    </m:oMath>
                  </m:oMathPara>
                </a14:m>
                <a:endParaRPr lang="en-US" sz="2800" dirty="0"/>
              </a:p>
            </p:txBody>
          </p:sp>
        </mc:Choice>
        <mc:Fallback>
          <p:sp>
            <p:nvSpPr>
              <p:cNvPr id="33" name="Rectangle 32"/>
              <p:cNvSpPr>
                <a:spLocks noRot="1" noChangeAspect="1" noMove="1" noResize="1" noEditPoints="1" noAdjustHandles="1" noChangeArrowheads="1" noChangeShapeType="1" noTextEdit="1"/>
              </p:cNvSpPr>
              <p:nvPr/>
            </p:nvSpPr>
            <p:spPr>
              <a:xfrm>
                <a:off x="0" y="8241268"/>
                <a:ext cx="6858000" cy="523220"/>
              </a:xfrm>
              <a:prstGeom prst="rect">
                <a:avLst/>
              </a:prstGeom>
              <a:blipFill rotWithShape="1">
                <a:blip r:embed="rId11"/>
                <a:stretch>
                  <a:fillRect/>
                </a:stretch>
              </a:blipFill>
            </p:spPr>
            <p:txBody>
              <a:bodyPr/>
              <a:lstStyle/>
              <a:p>
                <a:r>
                  <a:rPr lang="en-US">
                    <a:noFill/>
                  </a:rPr>
                  <a:t> </a:t>
                </a:r>
              </a:p>
            </p:txBody>
          </p:sp>
        </mc:Fallback>
      </mc:AlternateContent>
      <p:sp>
        <p:nvSpPr>
          <p:cNvPr id="12" name="Rectangle 11"/>
          <p:cNvSpPr/>
          <p:nvPr/>
        </p:nvSpPr>
        <p:spPr>
          <a:xfrm>
            <a:off x="3581400" y="8241268"/>
            <a:ext cx="457200" cy="523220"/>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cxnSp>
        <p:nvCxnSpPr>
          <p:cNvPr id="34" name="Straight Connector 33"/>
          <p:cNvCxnSpPr/>
          <p:nvPr/>
        </p:nvCxnSpPr>
        <p:spPr>
          <a:xfrm flipV="1">
            <a:off x="1828800" y="7162801"/>
            <a:ext cx="457200" cy="369331"/>
          </a:xfrm>
          <a:prstGeom prst="line">
            <a:avLst/>
          </a:prstGeom>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a:xfrm flipV="1">
            <a:off x="4495800" y="7162800"/>
            <a:ext cx="457200" cy="36933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29111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a:buFont typeface="+mj-lt"/>
              <a:buAutoNum type="arabicPeriod" startAt="4"/>
            </a:pPr>
            <a:r>
              <a:rPr lang="en-US" sz="2400" dirty="0"/>
              <a:t>What is the sum of the roots of x</a:t>
            </a:r>
            <a:r>
              <a:rPr lang="en-US" sz="2400" baseline="30000" dirty="0"/>
              <a:t>2 </a:t>
            </a:r>
            <a:r>
              <a:rPr lang="en-US" sz="2400" dirty="0"/>
              <a:t>+ 4x – 5?</a:t>
            </a:r>
          </a:p>
          <a:p>
            <a:pPr marL="514350" indent="-514350">
              <a:buFont typeface="+mj-lt"/>
              <a:buAutoNum type="arabicPeriod" startAt="3"/>
            </a:pPr>
            <a:endParaRPr lang="en-US" dirty="0"/>
          </a:p>
        </p:txBody>
      </p:sp>
      <p:sp>
        <p:nvSpPr>
          <p:cNvPr id="6" name="TextBox 5"/>
          <p:cNvSpPr txBox="1"/>
          <p:nvPr/>
        </p:nvSpPr>
        <p:spPr>
          <a:xfrm>
            <a:off x="0" y="1295400"/>
            <a:ext cx="6858000" cy="584775"/>
          </a:xfrm>
          <a:prstGeom prst="rect">
            <a:avLst/>
          </a:prstGeom>
          <a:noFill/>
        </p:spPr>
        <p:txBody>
          <a:bodyPr wrap="square" rtlCol="0">
            <a:spAutoFit/>
          </a:bodyPr>
          <a:lstStyle/>
          <a:p>
            <a:r>
              <a:rPr lang="en-US" sz="3200" dirty="0" smtClean="0">
                <a:solidFill>
                  <a:schemeClr val="accent2"/>
                </a:solidFill>
              </a:rPr>
              <a:t>Let’s do this the simple way… FACTOR!!!</a:t>
            </a:r>
            <a:endParaRPr lang="en-US" sz="3200" dirty="0">
              <a:solidFill>
                <a:schemeClr val="accent2"/>
              </a:solidFill>
            </a:endParaRPr>
          </a:p>
        </p:txBody>
      </p:sp>
      <p:sp>
        <p:nvSpPr>
          <p:cNvPr id="7" name="TextBox 6"/>
          <p:cNvSpPr txBox="1"/>
          <p:nvPr/>
        </p:nvSpPr>
        <p:spPr>
          <a:xfrm>
            <a:off x="2133600" y="2057400"/>
            <a:ext cx="7239000" cy="584775"/>
          </a:xfrm>
          <a:prstGeom prst="rect">
            <a:avLst/>
          </a:prstGeom>
          <a:noFill/>
        </p:spPr>
        <p:txBody>
          <a:bodyPr wrap="square" rtlCol="0">
            <a:spAutoFit/>
          </a:bodyPr>
          <a:lstStyle/>
          <a:p>
            <a:r>
              <a:rPr lang="en-US" sz="3200" b="1" dirty="0" smtClean="0"/>
              <a:t>(x + 5)(x – 1)</a:t>
            </a:r>
            <a:endParaRPr lang="en-US" sz="3200" b="1" dirty="0"/>
          </a:p>
        </p:txBody>
      </p:sp>
      <p:sp>
        <p:nvSpPr>
          <p:cNvPr id="8" name="TextBox 7"/>
          <p:cNvSpPr txBox="1"/>
          <p:nvPr/>
        </p:nvSpPr>
        <p:spPr>
          <a:xfrm>
            <a:off x="1968064" y="2927132"/>
            <a:ext cx="1295400" cy="646331"/>
          </a:xfrm>
          <a:prstGeom prst="rect">
            <a:avLst/>
          </a:prstGeom>
          <a:noFill/>
        </p:spPr>
        <p:txBody>
          <a:bodyPr wrap="square" rtlCol="0">
            <a:spAutoFit/>
          </a:bodyPr>
          <a:lstStyle/>
          <a:p>
            <a:r>
              <a:rPr lang="en-US" sz="3600" b="1" dirty="0"/>
              <a:t>x</a:t>
            </a:r>
            <a:r>
              <a:rPr lang="en-US" sz="3600" b="1" dirty="0" smtClean="0"/>
              <a:t> = -5</a:t>
            </a:r>
            <a:endParaRPr lang="en-US" sz="3600" b="1" dirty="0"/>
          </a:p>
        </p:txBody>
      </p:sp>
      <p:sp>
        <p:nvSpPr>
          <p:cNvPr id="15" name="TextBox 14"/>
          <p:cNvSpPr txBox="1"/>
          <p:nvPr/>
        </p:nvSpPr>
        <p:spPr>
          <a:xfrm>
            <a:off x="3429000" y="2935069"/>
            <a:ext cx="1295400" cy="646331"/>
          </a:xfrm>
          <a:prstGeom prst="rect">
            <a:avLst/>
          </a:prstGeom>
          <a:noFill/>
        </p:spPr>
        <p:txBody>
          <a:bodyPr wrap="square" rtlCol="0">
            <a:spAutoFit/>
          </a:bodyPr>
          <a:lstStyle/>
          <a:p>
            <a:r>
              <a:rPr lang="en-US" sz="3600" b="1" dirty="0"/>
              <a:t>x</a:t>
            </a:r>
            <a:r>
              <a:rPr lang="en-US" sz="3600" b="1" dirty="0" smtClean="0"/>
              <a:t> = 1</a:t>
            </a:r>
            <a:endParaRPr lang="en-US" sz="3600" b="1" dirty="0"/>
          </a:p>
        </p:txBody>
      </p:sp>
      <p:sp>
        <p:nvSpPr>
          <p:cNvPr id="10" name="TextBox 9"/>
          <p:cNvSpPr txBox="1"/>
          <p:nvPr/>
        </p:nvSpPr>
        <p:spPr>
          <a:xfrm>
            <a:off x="2286000" y="3886200"/>
            <a:ext cx="3733800" cy="646331"/>
          </a:xfrm>
          <a:prstGeom prst="rect">
            <a:avLst/>
          </a:prstGeom>
          <a:noFill/>
        </p:spPr>
        <p:txBody>
          <a:bodyPr wrap="square" rtlCol="0">
            <a:spAutoFit/>
          </a:bodyPr>
          <a:lstStyle/>
          <a:p>
            <a:r>
              <a:rPr lang="en-US" sz="3600" b="1" dirty="0"/>
              <a:t>-</a:t>
            </a:r>
            <a:r>
              <a:rPr lang="en-US" sz="3600" b="1" dirty="0" smtClean="0"/>
              <a:t>5 + 1 = -4</a:t>
            </a:r>
            <a:endParaRPr lang="en-US" sz="3600" b="1" dirty="0"/>
          </a:p>
        </p:txBody>
      </p:sp>
      <p:sp>
        <p:nvSpPr>
          <p:cNvPr id="11" name="Rectangle 10"/>
          <p:cNvSpPr/>
          <p:nvPr/>
        </p:nvSpPr>
        <p:spPr>
          <a:xfrm>
            <a:off x="3778468" y="3886200"/>
            <a:ext cx="533400" cy="646331"/>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8" name="TextBox 17"/>
          <p:cNvSpPr txBox="1"/>
          <p:nvPr/>
        </p:nvSpPr>
        <p:spPr>
          <a:xfrm>
            <a:off x="0" y="5054025"/>
            <a:ext cx="6858000" cy="584775"/>
          </a:xfrm>
          <a:prstGeom prst="rect">
            <a:avLst/>
          </a:prstGeom>
          <a:noFill/>
        </p:spPr>
        <p:txBody>
          <a:bodyPr wrap="square" rtlCol="0">
            <a:spAutoFit/>
          </a:bodyPr>
          <a:lstStyle/>
          <a:p>
            <a:pPr algn="ctr"/>
            <a:r>
              <a:rPr lang="en-US" sz="3200" dirty="0" smtClean="0">
                <a:solidFill>
                  <a:schemeClr val="accent2"/>
                </a:solidFill>
              </a:rPr>
              <a:t>That was simple enough…</a:t>
            </a:r>
            <a:endParaRPr lang="en-US" sz="3200" dirty="0">
              <a:solidFill>
                <a:schemeClr val="accent2"/>
              </a:solidFill>
            </a:endParaRPr>
          </a:p>
        </p:txBody>
      </p:sp>
    </p:spTree>
    <p:extLst>
      <p:ext uri="{BB962C8B-B14F-4D97-AF65-F5344CB8AC3E}">
        <p14:creationId xmlns:p14="http://schemas.microsoft.com/office/powerpoint/2010/main" val="3717560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457200" indent="-457200">
              <a:buFont typeface="+mj-lt"/>
              <a:buAutoNum type="arabicPeriod" startAt="5"/>
            </a:pPr>
            <a:r>
              <a:rPr lang="en-US" sz="2400" dirty="0"/>
              <a:t>What is the sum of the roots of x</a:t>
            </a:r>
            <a:r>
              <a:rPr lang="en-US" sz="2400" baseline="30000" dirty="0"/>
              <a:t>2 </a:t>
            </a:r>
            <a:r>
              <a:rPr lang="en-US" sz="2400" dirty="0"/>
              <a:t>+ 4x + 5? </a:t>
            </a:r>
            <a:endParaRPr lang="en-US" sz="2400" baseline="30000" dirty="0"/>
          </a:p>
          <a:p>
            <a:pPr marL="514350" indent="-514350">
              <a:buFont typeface="+mj-lt"/>
              <a:buAutoNum type="arabicPeriod" startAt="3"/>
            </a:pPr>
            <a:endParaRPr lang="en-US" dirty="0"/>
          </a:p>
        </p:txBody>
      </p:sp>
      <p:sp>
        <p:nvSpPr>
          <p:cNvPr id="4" name="TextBox 3"/>
          <p:cNvSpPr txBox="1"/>
          <p:nvPr/>
        </p:nvSpPr>
        <p:spPr>
          <a:xfrm>
            <a:off x="0" y="1143000"/>
            <a:ext cx="6858000" cy="1077218"/>
          </a:xfrm>
          <a:prstGeom prst="rect">
            <a:avLst/>
          </a:prstGeom>
          <a:noFill/>
        </p:spPr>
        <p:txBody>
          <a:bodyPr wrap="square" rtlCol="0">
            <a:spAutoFit/>
          </a:bodyPr>
          <a:lstStyle/>
          <a:p>
            <a:pPr algn="ctr"/>
            <a:r>
              <a:rPr lang="en-US" sz="3200" dirty="0" smtClean="0">
                <a:solidFill>
                  <a:schemeClr val="accent3"/>
                </a:solidFill>
              </a:rPr>
              <a:t>This one… is not so simple… Let’s just go ahead and do the quadratic formula(s)…</a:t>
            </a:r>
            <a:endParaRPr lang="en-US" sz="3200" dirty="0">
              <a:solidFill>
                <a:schemeClr val="accent3"/>
              </a:solidFill>
            </a:endParaRPr>
          </a:p>
        </p:txBody>
      </p:sp>
      <mc:AlternateContent xmlns:mc="http://schemas.openxmlformats.org/markup-compatibility/2006">
        <mc:Choice xmlns:a14="http://schemas.microsoft.com/office/drawing/2010/main" Requires="a14">
          <p:sp>
            <p:nvSpPr>
              <p:cNvPr id="5" name="TextBox 4"/>
              <p:cNvSpPr txBox="1"/>
              <p:nvPr/>
            </p:nvSpPr>
            <p:spPr>
              <a:xfrm>
                <a:off x="0" y="2407920"/>
                <a:ext cx="3810000" cy="68512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b="0" i="1" smtClean="0">
                              <a:latin typeface="Cambria Math"/>
                            </a:rPr>
                            <m:t>−4+</m:t>
                          </m:r>
                          <m:rad>
                            <m:radPr>
                              <m:degHide m:val="on"/>
                              <m:ctrlPr>
                                <a:rPr lang="en-US" i="1" smtClean="0">
                                  <a:latin typeface="Cambria Math"/>
                                </a:rPr>
                              </m:ctrlPr>
                            </m:radPr>
                            <m:deg/>
                            <m:e>
                              <m:r>
                                <a:rPr lang="en-US" b="0" i="1" smtClean="0">
                                  <a:latin typeface="Cambria Math"/>
                                </a:rPr>
                                <m:t>16</m:t>
                              </m:r>
                              <m:r>
                                <a:rPr lang="en-US" i="1" smtClean="0">
                                  <a:latin typeface="Cambria Math"/>
                                </a:rPr>
                                <m:t>−4</m:t>
                              </m:r>
                              <m:r>
                                <a:rPr lang="en-US" b="0" i="1" smtClean="0">
                                  <a:latin typeface="Cambria Math"/>
                                </a:rPr>
                                <m:t>(1)(5)</m:t>
                              </m:r>
                            </m:e>
                          </m:rad>
                        </m:num>
                        <m:den>
                          <m:r>
                            <a:rPr lang="en-US" i="1" smtClean="0">
                              <a:latin typeface="Cambria Math"/>
                            </a:rPr>
                            <m:t>2</m:t>
                          </m:r>
                        </m:den>
                      </m:f>
                    </m:oMath>
                  </m:oMathPara>
                </a14:m>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0" y="2407920"/>
                <a:ext cx="3810000" cy="685124"/>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 name="TextBox 5"/>
              <p:cNvSpPr txBox="1"/>
              <p:nvPr/>
            </p:nvSpPr>
            <p:spPr>
              <a:xfrm>
                <a:off x="3048000" y="2439076"/>
                <a:ext cx="3810000" cy="68512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i="1" smtClean="0">
                              <a:latin typeface="Cambria Math"/>
                            </a:rPr>
                            <m:t>−</m:t>
                          </m:r>
                          <m:r>
                            <a:rPr lang="en-US" b="0" i="1" smtClean="0">
                              <a:latin typeface="Cambria Math"/>
                            </a:rPr>
                            <m:t>4−</m:t>
                          </m:r>
                          <m:rad>
                            <m:radPr>
                              <m:degHide m:val="on"/>
                              <m:ctrlPr>
                                <a:rPr lang="en-US" i="1" smtClean="0">
                                  <a:latin typeface="Cambria Math"/>
                                </a:rPr>
                              </m:ctrlPr>
                            </m:radPr>
                            <m:deg/>
                            <m:e>
                              <m:r>
                                <a:rPr lang="en-US" b="0" i="1" smtClean="0">
                                  <a:latin typeface="Cambria Math"/>
                                </a:rPr>
                                <m:t>16</m:t>
                              </m:r>
                              <m:r>
                                <a:rPr lang="en-US" i="1" smtClean="0">
                                  <a:latin typeface="Cambria Math"/>
                                </a:rPr>
                                <m:t>−4</m:t>
                              </m:r>
                              <m:r>
                                <a:rPr lang="en-US" b="0" i="1" smtClean="0">
                                  <a:latin typeface="Cambria Math"/>
                                </a:rPr>
                                <m:t>(1)(5)</m:t>
                              </m:r>
                            </m:e>
                          </m:rad>
                        </m:num>
                        <m:den>
                          <m:r>
                            <a:rPr lang="en-US" i="1" smtClean="0">
                              <a:latin typeface="Cambria Math"/>
                            </a:rPr>
                            <m:t>2</m:t>
                          </m:r>
                        </m:den>
                      </m:f>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3048000" y="2439076"/>
                <a:ext cx="3810000" cy="685124"/>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0" y="3277276"/>
                <a:ext cx="3810000" cy="68512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b="0" i="1" smtClean="0">
                              <a:latin typeface="Cambria Math"/>
                            </a:rPr>
                            <m:t>−4+</m:t>
                          </m:r>
                          <m:rad>
                            <m:radPr>
                              <m:degHide m:val="on"/>
                              <m:ctrlPr>
                                <a:rPr lang="en-US" i="1" smtClean="0">
                                  <a:latin typeface="Cambria Math"/>
                                </a:rPr>
                              </m:ctrlPr>
                            </m:radPr>
                            <m:deg/>
                            <m:e>
                              <m:r>
                                <a:rPr lang="en-US" b="0" i="1" smtClean="0">
                                  <a:latin typeface="Cambria Math"/>
                                </a:rPr>
                                <m:t>−4</m:t>
                              </m:r>
                            </m:e>
                          </m:rad>
                        </m:num>
                        <m:den>
                          <m:r>
                            <a:rPr lang="en-US" i="1" smtClean="0">
                              <a:latin typeface="Cambria Math"/>
                            </a:rPr>
                            <m:t>2</m:t>
                          </m:r>
                        </m:den>
                      </m:f>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0" y="3277276"/>
                <a:ext cx="3810000" cy="68512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3048000" y="3277276"/>
                <a:ext cx="3810000" cy="673646"/>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i="1" smtClean="0">
                              <a:latin typeface="Cambria Math"/>
                            </a:rPr>
                            <m:t>−</m:t>
                          </m:r>
                          <m:r>
                            <a:rPr lang="en-US" b="0" i="1" smtClean="0">
                              <a:latin typeface="Cambria Math"/>
                            </a:rPr>
                            <m:t>4−</m:t>
                          </m:r>
                          <m:rad>
                            <m:radPr>
                              <m:degHide m:val="on"/>
                              <m:ctrlPr>
                                <a:rPr lang="en-US" i="1" smtClean="0">
                                  <a:latin typeface="Cambria Math"/>
                                </a:rPr>
                              </m:ctrlPr>
                            </m:radPr>
                            <m:deg/>
                            <m:e>
                              <m:r>
                                <a:rPr lang="en-US" b="0" i="1" smtClean="0">
                                  <a:latin typeface="Cambria Math"/>
                                </a:rPr>
                                <m:t>−4</m:t>
                              </m:r>
                            </m:e>
                          </m:rad>
                        </m:num>
                        <m:den>
                          <m:r>
                            <a:rPr lang="en-US" i="1" smtClean="0">
                              <a:latin typeface="Cambria Math"/>
                            </a:rPr>
                            <m:t>2</m:t>
                          </m:r>
                        </m:den>
                      </m:f>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3048000" y="3277276"/>
                <a:ext cx="3810000" cy="67364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0" y="4078555"/>
                <a:ext cx="6858000" cy="127355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en-US" sz="2800" i="1" smtClean="0">
                              <a:latin typeface="Cambria Math"/>
                            </a:rPr>
                          </m:ctrlPr>
                        </m:fPr>
                        <m:num>
                          <m:r>
                            <a:rPr lang="en-US" sz="2800" b="0" i="1" smtClean="0">
                              <a:latin typeface="Cambria Math"/>
                            </a:rPr>
                            <m:t>−4+</m:t>
                          </m:r>
                          <m:rad>
                            <m:radPr>
                              <m:degHide m:val="on"/>
                              <m:ctrlPr>
                                <a:rPr lang="en-US" sz="2800" i="1" smtClean="0">
                                  <a:latin typeface="Cambria Math"/>
                                </a:rPr>
                              </m:ctrlPr>
                            </m:radPr>
                            <m:deg/>
                            <m:e>
                              <m:r>
                                <a:rPr lang="en-US" sz="2800" b="0" i="1" smtClean="0">
                                  <a:latin typeface="Cambria Math"/>
                                </a:rPr>
                                <m:t>−4</m:t>
                              </m:r>
                            </m:e>
                          </m:rad>
                        </m:num>
                        <m:den>
                          <m:r>
                            <a:rPr lang="en-US" sz="2800" i="1" smtClean="0">
                              <a:latin typeface="Cambria Math"/>
                            </a:rPr>
                            <m:t>2</m:t>
                          </m:r>
                        </m:den>
                      </m:f>
                      <m:r>
                        <a:rPr lang="en-US" sz="2800" b="0" i="1" smtClean="0">
                          <a:latin typeface="Cambria Math"/>
                        </a:rPr>
                        <m:t>+</m:t>
                      </m:r>
                      <m:f>
                        <m:fPr>
                          <m:ctrlPr>
                            <a:rPr lang="en-US" sz="2800" i="1">
                              <a:latin typeface="Cambria Math"/>
                            </a:rPr>
                          </m:ctrlPr>
                        </m:fPr>
                        <m:num>
                          <m:r>
                            <a:rPr lang="en-US" sz="2800" i="1">
                              <a:latin typeface="Cambria Math"/>
                            </a:rPr>
                            <m:t>−4−</m:t>
                          </m:r>
                          <m:rad>
                            <m:radPr>
                              <m:degHide m:val="on"/>
                              <m:ctrlPr>
                                <a:rPr lang="en-US" sz="2800" i="1">
                                  <a:latin typeface="Cambria Math"/>
                                </a:rPr>
                              </m:ctrlPr>
                            </m:radPr>
                            <m:deg/>
                            <m:e>
                              <m:r>
                                <a:rPr lang="en-US" sz="2800" i="1">
                                  <a:latin typeface="Cambria Math"/>
                                </a:rPr>
                                <m:t>−4</m:t>
                              </m:r>
                            </m:e>
                          </m:rad>
                        </m:num>
                        <m:den>
                          <m:r>
                            <a:rPr lang="en-US" sz="2800" i="1">
                              <a:latin typeface="Cambria Math"/>
                            </a:rPr>
                            <m:t>2</m:t>
                          </m:r>
                        </m:den>
                      </m:f>
                      <m:r>
                        <a:rPr lang="en-US" sz="2800" b="0" i="1" smtClean="0">
                          <a:latin typeface="Cambria Math"/>
                        </a:rPr>
                        <m:t>=</m:t>
                      </m:r>
                      <m:f>
                        <m:fPr>
                          <m:ctrlPr>
                            <a:rPr lang="en-US" sz="2800" b="0" i="1" smtClean="0">
                              <a:latin typeface="Cambria Math"/>
                            </a:rPr>
                          </m:ctrlPr>
                        </m:fPr>
                        <m:num>
                          <m:r>
                            <a:rPr lang="en-US" sz="2800" b="0" i="1" smtClean="0">
                              <a:latin typeface="Cambria Math"/>
                            </a:rPr>
                            <m:t>−8</m:t>
                          </m:r>
                        </m:num>
                        <m:den>
                          <m:r>
                            <a:rPr lang="en-US" sz="2800" b="0" i="1" smtClean="0">
                              <a:latin typeface="Cambria Math"/>
                            </a:rPr>
                            <m:t>2</m:t>
                          </m:r>
                        </m:den>
                      </m:f>
                      <m:r>
                        <a:rPr lang="en-US" sz="2800" b="0" i="1" smtClean="0">
                          <a:latin typeface="Cambria Math"/>
                        </a:rPr>
                        <m:t>=−4</m:t>
                      </m:r>
                    </m:oMath>
                  </m:oMathPara>
                </a14:m>
                <a:endParaRPr lang="en-US" dirty="0"/>
              </a:p>
              <a:p>
                <a:endParaRPr lang="en-US" dirty="0"/>
              </a:p>
            </p:txBody>
          </p:sp>
        </mc:Choice>
        <mc:Fallback>
          <p:sp>
            <p:nvSpPr>
              <p:cNvPr id="9" name="TextBox 8"/>
              <p:cNvSpPr txBox="1">
                <a:spLocks noRot="1" noChangeAspect="1" noMove="1" noResize="1" noEditPoints="1" noAdjustHandles="1" noChangeArrowheads="1" noChangeShapeType="1" noTextEdit="1"/>
              </p:cNvSpPr>
              <p:nvPr/>
            </p:nvSpPr>
            <p:spPr>
              <a:xfrm>
                <a:off x="0" y="4078555"/>
                <a:ext cx="6858000" cy="1273554"/>
              </a:xfrm>
              <a:prstGeom prst="rect">
                <a:avLst/>
              </a:prstGeom>
              <a:blipFill rotWithShape="1">
                <a:blip r:embed="rId6"/>
                <a:stretch>
                  <a:fillRect/>
                </a:stretch>
              </a:blipFill>
            </p:spPr>
            <p:txBody>
              <a:bodyPr/>
              <a:lstStyle/>
              <a:p>
                <a:r>
                  <a:rPr lang="en-US">
                    <a:noFill/>
                  </a:rPr>
                  <a:t> </a:t>
                </a:r>
              </a:p>
            </p:txBody>
          </p:sp>
        </mc:Fallback>
      </mc:AlternateContent>
      <p:sp>
        <p:nvSpPr>
          <p:cNvPr id="10" name="Rectangle 9"/>
          <p:cNvSpPr/>
          <p:nvPr/>
        </p:nvSpPr>
        <p:spPr>
          <a:xfrm>
            <a:off x="5638800" y="4343400"/>
            <a:ext cx="609600" cy="609600"/>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1" name="TextBox 10"/>
          <p:cNvSpPr txBox="1"/>
          <p:nvPr/>
        </p:nvSpPr>
        <p:spPr>
          <a:xfrm>
            <a:off x="0" y="5733871"/>
            <a:ext cx="6858000" cy="1200329"/>
          </a:xfrm>
          <a:prstGeom prst="rect">
            <a:avLst/>
          </a:prstGeom>
          <a:noFill/>
        </p:spPr>
        <p:txBody>
          <a:bodyPr wrap="square" rtlCol="0">
            <a:spAutoFit/>
          </a:bodyPr>
          <a:lstStyle/>
          <a:p>
            <a:pPr algn="ctr"/>
            <a:r>
              <a:rPr lang="en-US" sz="2400" b="1" dirty="0" smtClean="0">
                <a:solidFill>
                  <a:schemeClr val="accent3"/>
                </a:solidFill>
              </a:rPr>
              <a:t>Have you noticed that the sum of the roots (if the quadratic is written as ax</a:t>
            </a:r>
            <a:r>
              <a:rPr lang="en-US" sz="2400" b="1" baseline="30000" dirty="0" smtClean="0">
                <a:solidFill>
                  <a:schemeClr val="accent3"/>
                </a:solidFill>
              </a:rPr>
              <a:t>2</a:t>
            </a:r>
            <a:r>
              <a:rPr lang="en-US" sz="2400" b="1" dirty="0" smtClean="0">
                <a:solidFill>
                  <a:schemeClr val="accent3"/>
                </a:solidFill>
              </a:rPr>
              <a:t> + bx + c = 0) is always       ?</a:t>
            </a:r>
          </a:p>
          <a:p>
            <a:pPr algn="ctr"/>
            <a:r>
              <a:rPr lang="en-US" sz="2400" b="1" dirty="0" smtClean="0">
                <a:solidFill>
                  <a:schemeClr val="accent3"/>
                </a:solidFill>
              </a:rPr>
              <a:t>Here’s a cool proof… (Basically what we just did)</a:t>
            </a:r>
            <a:endParaRPr lang="en-US" sz="2400" b="1" dirty="0">
              <a:solidFill>
                <a:schemeClr val="accent3"/>
              </a:solidFill>
            </a:endParaRPr>
          </a:p>
        </p:txBody>
      </p:sp>
      <p:sp>
        <p:nvSpPr>
          <p:cNvPr id="12" name="TextBox 11"/>
          <p:cNvSpPr txBox="1"/>
          <p:nvPr/>
        </p:nvSpPr>
        <p:spPr>
          <a:xfrm>
            <a:off x="6126480" y="6053149"/>
            <a:ext cx="441960" cy="369332"/>
          </a:xfrm>
          <a:prstGeom prst="rect">
            <a:avLst/>
          </a:prstGeom>
          <a:noFill/>
        </p:spPr>
        <p:txBody>
          <a:bodyPr wrap="square" rtlCol="0">
            <a:spAutoFit/>
          </a:bodyPr>
          <a:lstStyle/>
          <a:p>
            <a:r>
              <a:rPr lang="en-US" b="1" dirty="0" smtClean="0">
                <a:solidFill>
                  <a:schemeClr val="accent3"/>
                </a:solidFill>
              </a:rPr>
              <a:t>-b</a:t>
            </a:r>
            <a:endParaRPr lang="en-US" b="1" dirty="0">
              <a:solidFill>
                <a:schemeClr val="accent3"/>
              </a:solidFill>
            </a:endParaRPr>
          </a:p>
        </p:txBody>
      </p:sp>
      <p:cxnSp>
        <p:nvCxnSpPr>
          <p:cNvPr id="14" name="Straight Connector 13"/>
          <p:cNvCxnSpPr/>
          <p:nvPr/>
        </p:nvCxnSpPr>
        <p:spPr>
          <a:xfrm>
            <a:off x="6248400" y="6355080"/>
            <a:ext cx="220980" cy="0"/>
          </a:xfrm>
          <a:prstGeom prst="line">
            <a:avLst/>
          </a:prstGeom>
        </p:spPr>
        <p:style>
          <a:lnRef idx="2">
            <a:schemeClr val="accent3"/>
          </a:lnRef>
          <a:fillRef idx="0">
            <a:schemeClr val="accent3"/>
          </a:fillRef>
          <a:effectRef idx="1">
            <a:schemeClr val="accent3"/>
          </a:effectRef>
          <a:fontRef idx="minor">
            <a:schemeClr val="tx1"/>
          </a:fontRef>
        </p:style>
      </p:cxnSp>
      <p:sp>
        <p:nvSpPr>
          <p:cNvPr id="15" name="TextBox 14"/>
          <p:cNvSpPr txBox="1"/>
          <p:nvPr/>
        </p:nvSpPr>
        <p:spPr>
          <a:xfrm>
            <a:off x="6217920" y="6260068"/>
            <a:ext cx="441960" cy="369332"/>
          </a:xfrm>
          <a:prstGeom prst="rect">
            <a:avLst/>
          </a:prstGeom>
          <a:noFill/>
        </p:spPr>
        <p:txBody>
          <a:bodyPr wrap="square" rtlCol="0">
            <a:spAutoFit/>
          </a:bodyPr>
          <a:lstStyle/>
          <a:p>
            <a:r>
              <a:rPr lang="en-US" b="1" dirty="0">
                <a:solidFill>
                  <a:schemeClr val="accent3"/>
                </a:solidFill>
              </a:rPr>
              <a:t>a</a:t>
            </a:r>
          </a:p>
        </p:txBody>
      </p:sp>
      <mc:AlternateContent xmlns:mc="http://schemas.openxmlformats.org/markup-compatibility/2006">
        <mc:Choice xmlns:a14="http://schemas.microsoft.com/office/drawing/2010/main" Requires="a14">
          <p:sp>
            <p:nvSpPr>
              <p:cNvPr id="16" name="TextBox 15"/>
              <p:cNvSpPr txBox="1"/>
              <p:nvPr/>
            </p:nvSpPr>
            <p:spPr>
              <a:xfrm>
                <a:off x="0" y="7249563"/>
                <a:ext cx="6858000" cy="903837"/>
              </a:xfrm>
              <a:prstGeom prst="rect">
                <a:avLst/>
              </a:prstGeom>
              <a:noFill/>
            </p:spPr>
            <p:txBody>
              <a:bodyPr wrap="square" rtlCol="0">
                <a:spAutoFit/>
              </a:bodyPr>
              <a:lstStyle/>
              <a:p>
                <a14:m>
                  <m:oMath xmlns:m="http://schemas.openxmlformats.org/officeDocument/2006/math">
                    <m:f>
                      <m:fPr>
                        <m:ctrlPr>
                          <a:rPr lang="en-US" sz="3200" i="1" smtClean="0">
                            <a:latin typeface="Cambria Math"/>
                          </a:rPr>
                        </m:ctrlPr>
                      </m:fPr>
                      <m:num>
                        <m:r>
                          <a:rPr lang="en-US" sz="3200" i="1" smtClean="0">
                            <a:latin typeface="Cambria Math"/>
                          </a:rPr>
                          <m:t>−</m:t>
                        </m:r>
                        <m:r>
                          <a:rPr lang="en-US" sz="3200" i="1" smtClean="0">
                            <a:latin typeface="Cambria Math"/>
                          </a:rPr>
                          <m:t>𝑏</m:t>
                        </m:r>
                        <m:r>
                          <a:rPr lang="en-US" sz="3200" b="0" i="1" smtClean="0">
                            <a:latin typeface="Cambria Math"/>
                          </a:rPr>
                          <m:t> + </m:t>
                        </m:r>
                        <m:rad>
                          <m:radPr>
                            <m:degHide m:val="on"/>
                            <m:ctrlPr>
                              <a:rPr lang="en-US" sz="3200" i="1" smtClean="0">
                                <a:latin typeface="Cambria Math"/>
                              </a:rPr>
                            </m:ctrlPr>
                          </m:radPr>
                          <m:deg/>
                          <m:e>
                            <m:sSup>
                              <m:sSupPr>
                                <m:ctrlPr>
                                  <a:rPr lang="en-US" sz="3200" i="1" smtClean="0">
                                    <a:latin typeface="Cambria Math"/>
                                  </a:rPr>
                                </m:ctrlPr>
                              </m:sSupPr>
                              <m:e>
                                <m:r>
                                  <a:rPr lang="en-US" sz="3200" i="1" smtClean="0">
                                    <a:latin typeface="Cambria Math"/>
                                  </a:rPr>
                                  <m:t>𝑏</m:t>
                                </m:r>
                              </m:e>
                              <m:sup>
                                <m:r>
                                  <a:rPr lang="en-US" sz="3200" i="1" smtClean="0">
                                    <a:latin typeface="Cambria Math"/>
                                  </a:rPr>
                                  <m:t>2</m:t>
                                </m:r>
                              </m:sup>
                            </m:sSup>
                            <m:r>
                              <a:rPr lang="en-US" sz="3200" i="1" smtClean="0">
                                <a:latin typeface="Cambria Math"/>
                              </a:rPr>
                              <m:t>−4</m:t>
                            </m:r>
                            <m:r>
                              <a:rPr lang="en-US" sz="3200" i="1" smtClean="0">
                                <a:latin typeface="Cambria Math"/>
                              </a:rPr>
                              <m:t>𝑎𝑐</m:t>
                            </m:r>
                          </m:e>
                        </m:rad>
                      </m:num>
                      <m:den>
                        <m:r>
                          <a:rPr lang="en-US" sz="3200" i="1" smtClean="0">
                            <a:latin typeface="Cambria Math"/>
                          </a:rPr>
                          <m:t>2</m:t>
                        </m:r>
                        <m:r>
                          <a:rPr lang="en-US" sz="3200" i="1" smtClean="0">
                            <a:latin typeface="Cambria Math"/>
                          </a:rPr>
                          <m:t>𝑎</m:t>
                        </m:r>
                      </m:den>
                    </m:f>
                  </m:oMath>
                </a14:m>
                <a:r>
                  <a:rPr lang="en-US" sz="3200" dirty="0" smtClean="0"/>
                  <a:t> +</a:t>
                </a:r>
                <a14:m>
                  <m:oMath xmlns:m="http://schemas.openxmlformats.org/officeDocument/2006/math">
                    <m:r>
                      <a:rPr lang="en-US" sz="3200" b="0" i="0" smtClean="0">
                        <a:latin typeface="Cambria Math"/>
                      </a:rPr>
                      <m:t> </m:t>
                    </m:r>
                    <m:f>
                      <m:fPr>
                        <m:ctrlPr>
                          <a:rPr lang="en-US" sz="3200" i="1" smtClean="0">
                            <a:latin typeface="Cambria Math"/>
                          </a:rPr>
                        </m:ctrlPr>
                      </m:fPr>
                      <m:num>
                        <m:r>
                          <a:rPr lang="en-US" sz="3200" i="1" smtClean="0">
                            <a:latin typeface="Cambria Math"/>
                          </a:rPr>
                          <m:t>−</m:t>
                        </m:r>
                        <m:r>
                          <a:rPr lang="en-US" sz="3200" i="1" smtClean="0">
                            <a:latin typeface="Cambria Math"/>
                          </a:rPr>
                          <m:t>𝑏</m:t>
                        </m:r>
                        <m:r>
                          <a:rPr lang="en-US" sz="3200" b="0" i="1" smtClean="0">
                            <a:latin typeface="Cambria Math"/>
                          </a:rPr>
                          <m:t> − </m:t>
                        </m:r>
                        <m:rad>
                          <m:radPr>
                            <m:degHide m:val="on"/>
                            <m:ctrlPr>
                              <a:rPr lang="en-US" sz="3200" i="1" smtClean="0">
                                <a:latin typeface="Cambria Math"/>
                              </a:rPr>
                            </m:ctrlPr>
                          </m:radPr>
                          <m:deg/>
                          <m:e>
                            <m:sSup>
                              <m:sSupPr>
                                <m:ctrlPr>
                                  <a:rPr lang="en-US" sz="3200" i="1" smtClean="0">
                                    <a:latin typeface="Cambria Math"/>
                                  </a:rPr>
                                </m:ctrlPr>
                              </m:sSupPr>
                              <m:e>
                                <m:r>
                                  <a:rPr lang="en-US" sz="3200" i="1" smtClean="0">
                                    <a:latin typeface="Cambria Math"/>
                                  </a:rPr>
                                  <m:t>𝑏</m:t>
                                </m:r>
                              </m:e>
                              <m:sup>
                                <m:r>
                                  <a:rPr lang="en-US" sz="3200" i="1" smtClean="0">
                                    <a:latin typeface="Cambria Math"/>
                                  </a:rPr>
                                  <m:t>2</m:t>
                                </m:r>
                              </m:sup>
                            </m:sSup>
                            <m:r>
                              <a:rPr lang="en-US" sz="3200" i="1" smtClean="0">
                                <a:latin typeface="Cambria Math"/>
                              </a:rPr>
                              <m:t>−4</m:t>
                            </m:r>
                            <m:r>
                              <a:rPr lang="en-US" sz="3200" i="1" smtClean="0">
                                <a:latin typeface="Cambria Math"/>
                              </a:rPr>
                              <m:t>𝑎𝑐</m:t>
                            </m:r>
                          </m:e>
                        </m:rad>
                      </m:num>
                      <m:den>
                        <m:r>
                          <a:rPr lang="en-US" sz="3200" i="1" smtClean="0">
                            <a:latin typeface="Cambria Math"/>
                          </a:rPr>
                          <m:t>2</m:t>
                        </m:r>
                        <m:r>
                          <a:rPr lang="en-US" sz="3200" i="1" smtClean="0">
                            <a:latin typeface="Cambria Math"/>
                          </a:rPr>
                          <m:t>𝑎</m:t>
                        </m:r>
                      </m:den>
                    </m:f>
                    <m:r>
                      <a:rPr lang="en-US" sz="3200" b="0" i="1" smtClean="0">
                        <a:latin typeface="Cambria Math"/>
                      </a:rPr>
                      <m:t>= </m:t>
                    </m:r>
                    <m:f>
                      <m:fPr>
                        <m:ctrlPr>
                          <a:rPr lang="en-US" sz="3200" b="0" i="1" smtClean="0">
                            <a:latin typeface="Cambria Math"/>
                          </a:rPr>
                        </m:ctrlPr>
                      </m:fPr>
                      <m:num>
                        <m:r>
                          <a:rPr lang="en-US" sz="3200" b="0" i="1" smtClean="0">
                            <a:latin typeface="Cambria Math"/>
                          </a:rPr>
                          <m:t>−2</m:t>
                        </m:r>
                        <m:r>
                          <a:rPr lang="en-US" sz="3200" b="0" i="1" smtClean="0">
                            <a:latin typeface="Cambria Math"/>
                          </a:rPr>
                          <m:t>𝑏</m:t>
                        </m:r>
                      </m:num>
                      <m:den>
                        <m:r>
                          <a:rPr lang="en-US" sz="3200" b="0" i="1" smtClean="0">
                            <a:latin typeface="Cambria Math"/>
                          </a:rPr>
                          <m:t>2</m:t>
                        </m:r>
                        <m:r>
                          <a:rPr lang="en-US" sz="3200" b="0" i="1" smtClean="0">
                            <a:latin typeface="Cambria Math"/>
                          </a:rPr>
                          <m:t>𝑎</m:t>
                        </m:r>
                      </m:den>
                    </m:f>
                    <m:r>
                      <a:rPr lang="en-US" sz="3200" b="0" i="1" smtClean="0">
                        <a:latin typeface="Cambria Math"/>
                      </a:rPr>
                      <m:t>=</m:t>
                    </m:r>
                    <m:f>
                      <m:fPr>
                        <m:ctrlPr>
                          <a:rPr lang="en-US" sz="3200" b="0" i="1" smtClean="0">
                            <a:latin typeface="Cambria Math"/>
                          </a:rPr>
                        </m:ctrlPr>
                      </m:fPr>
                      <m:num>
                        <m:r>
                          <a:rPr lang="en-US" sz="3200" b="0" i="1" smtClean="0">
                            <a:latin typeface="Cambria Math"/>
                          </a:rPr>
                          <m:t>−</m:t>
                        </m:r>
                        <m:r>
                          <a:rPr lang="en-US" sz="3200" b="0" i="1" smtClean="0">
                            <a:latin typeface="Cambria Math"/>
                          </a:rPr>
                          <m:t>𝑏</m:t>
                        </m:r>
                      </m:num>
                      <m:den>
                        <m:r>
                          <a:rPr lang="en-US" sz="3200" b="0" i="1" smtClean="0">
                            <a:latin typeface="Cambria Math"/>
                          </a:rPr>
                          <m:t>𝑎</m:t>
                        </m:r>
                      </m:den>
                    </m:f>
                  </m:oMath>
                </a14:m>
                <a:endParaRPr lang="en-US" sz="3200" dirty="0"/>
              </a:p>
            </p:txBody>
          </p:sp>
        </mc:Choice>
        <mc:Fallback>
          <p:sp>
            <p:nvSpPr>
              <p:cNvPr id="16" name="TextBox 15"/>
              <p:cNvSpPr txBox="1">
                <a:spLocks noRot="1" noChangeAspect="1" noMove="1" noResize="1" noEditPoints="1" noAdjustHandles="1" noChangeArrowheads="1" noChangeShapeType="1" noTextEdit="1"/>
              </p:cNvSpPr>
              <p:nvPr/>
            </p:nvSpPr>
            <p:spPr>
              <a:xfrm>
                <a:off x="0" y="7249563"/>
                <a:ext cx="6858000" cy="903837"/>
              </a:xfrm>
              <a:prstGeom prst="rect">
                <a:avLst/>
              </a:prstGeom>
              <a:blipFill rotWithShape="1">
                <a:blip r:embed="rId7"/>
                <a:stretch>
                  <a:fillRect b="-10067"/>
                </a:stretch>
              </a:blipFill>
            </p:spPr>
            <p:txBody>
              <a:bodyPr/>
              <a:lstStyle/>
              <a:p>
                <a:r>
                  <a:rPr lang="en-US">
                    <a:noFill/>
                  </a:rPr>
                  <a:t> </a:t>
                </a:r>
              </a:p>
            </p:txBody>
          </p:sp>
        </mc:Fallback>
      </mc:AlternateContent>
      <p:sp>
        <p:nvSpPr>
          <p:cNvPr id="17" name="Smiley Face 16"/>
          <p:cNvSpPr/>
          <p:nvPr/>
        </p:nvSpPr>
        <p:spPr>
          <a:xfrm>
            <a:off x="3169920" y="8244840"/>
            <a:ext cx="762000" cy="762000"/>
          </a:xfrm>
          <a:prstGeom prst="smileyFac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7404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342900" y="609600"/>
                <a:ext cx="6172200" cy="7086599"/>
              </a:xfrm>
            </p:spPr>
            <p:txBody>
              <a:bodyPr/>
              <a:lstStyle/>
              <a:p>
                <a:pPr marL="457200" indent="-457200">
                  <a:buFont typeface="+mj-lt"/>
                  <a:buAutoNum type="arabicPeriod" startAt="6"/>
                </a:pPr>
                <a:r>
                  <a:rPr lang="en-US" sz="2400" dirty="0"/>
                  <a:t>GAC 2010. Two positive real numbers, b and d, satisfy the equation   </a:t>
                </a:r>
                <a14:m>
                  <m:oMath xmlns:m="http://schemas.openxmlformats.org/officeDocument/2006/math">
                    <m:f>
                      <m:fPr>
                        <m:ctrlPr>
                          <a:rPr lang="en-US" sz="2400" i="1">
                            <a:latin typeface="Cambria Math"/>
                          </a:rPr>
                        </m:ctrlPr>
                      </m:fPr>
                      <m:num>
                        <m:r>
                          <a:rPr lang="en-US" sz="2400">
                            <a:latin typeface="Cambria Math"/>
                          </a:rPr>
                          <m:t>1</m:t>
                        </m:r>
                      </m:num>
                      <m:den>
                        <m:r>
                          <m:rPr>
                            <m:sty m:val="p"/>
                          </m:rPr>
                          <a:rPr lang="en-US" sz="2400">
                            <a:latin typeface="Cambria Math"/>
                          </a:rPr>
                          <m:t>b</m:t>
                        </m:r>
                      </m:den>
                    </m:f>
                    <m:r>
                      <a:rPr lang="en-US" sz="2400">
                        <a:latin typeface="Cambria Math"/>
                      </a:rPr>
                      <m:t> −</m:t>
                    </m:r>
                  </m:oMath>
                </a14:m>
                <a:r>
                  <a:rPr lang="en-US" sz="2400" dirty="0"/>
                  <a:t> </a:t>
                </a:r>
                <a14:m>
                  <m:oMath xmlns:m="http://schemas.openxmlformats.org/officeDocument/2006/math">
                    <m:f>
                      <m:fPr>
                        <m:ctrlPr>
                          <a:rPr lang="en-US" sz="2400" i="1">
                            <a:latin typeface="Cambria Math"/>
                          </a:rPr>
                        </m:ctrlPr>
                      </m:fPr>
                      <m:num>
                        <m:r>
                          <a:rPr lang="en-US" sz="2400">
                            <a:latin typeface="Cambria Math"/>
                          </a:rPr>
                          <m:t>1</m:t>
                        </m:r>
                      </m:num>
                      <m:den>
                        <m:r>
                          <m:rPr>
                            <m:sty m:val="p"/>
                          </m:rPr>
                          <a:rPr lang="en-US" sz="2400">
                            <a:latin typeface="Cambria Math"/>
                          </a:rPr>
                          <m:t>d</m:t>
                        </m:r>
                      </m:den>
                    </m:f>
                    <m:r>
                      <a:rPr lang="en-US" sz="2400">
                        <a:latin typeface="Cambria Math"/>
                      </a:rPr>
                      <m:t>= </m:t>
                    </m:r>
                    <m:f>
                      <m:fPr>
                        <m:ctrlPr>
                          <a:rPr lang="en-US" sz="2400" i="1">
                            <a:latin typeface="Cambria Math"/>
                          </a:rPr>
                        </m:ctrlPr>
                      </m:fPr>
                      <m:num>
                        <m:r>
                          <a:rPr lang="en-US" sz="2400">
                            <a:latin typeface="Cambria Math"/>
                          </a:rPr>
                          <m:t>1</m:t>
                        </m:r>
                      </m:num>
                      <m:den>
                        <m:r>
                          <m:rPr>
                            <m:sty m:val="p"/>
                          </m:rPr>
                          <a:rPr lang="en-US" sz="2400">
                            <a:latin typeface="Cambria Math"/>
                          </a:rPr>
                          <m:t>b</m:t>
                        </m:r>
                        <m:r>
                          <a:rPr lang="en-US" sz="2400">
                            <a:latin typeface="Cambria Math"/>
                          </a:rPr>
                          <m:t>+</m:t>
                        </m:r>
                        <m:r>
                          <m:rPr>
                            <m:sty m:val="p"/>
                          </m:rPr>
                          <a:rPr lang="en-US" sz="2400">
                            <a:latin typeface="Cambria Math"/>
                          </a:rPr>
                          <m:t>d</m:t>
                        </m:r>
                      </m:den>
                    </m:f>
                  </m:oMath>
                </a14:m>
                <a:r>
                  <a:rPr lang="en-US" sz="2400" dirty="0"/>
                  <a:t>. What is the ratio  </a:t>
                </a:r>
                <a14:m>
                  <m:oMath xmlns:m="http://schemas.openxmlformats.org/officeDocument/2006/math">
                    <m:f>
                      <m:fPr>
                        <m:ctrlPr>
                          <a:rPr lang="en-US" sz="2400" i="1">
                            <a:latin typeface="Cambria Math"/>
                          </a:rPr>
                        </m:ctrlPr>
                      </m:fPr>
                      <m:num>
                        <m:r>
                          <a:rPr lang="en-US" sz="2400" i="1">
                            <a:latin typeface="Cambria Math"/>
                          </a:rPr>
                          <m:t>𝑑</m:t>
                        </m:r>
                      </m:num>
                      <m:den>
                        <m:r>
                          <a:rPr lang="en-US" sz="2400" i="1">
                            <a:latin typeface="Cambria Math"/>
                          </a:rPr>
                          <m:t>𝑏</m:t>
                        </m:r>
                      </m:den>
                    </m:f>
                  </m:oMath>
                </a14:m>
                <a:r>
                  <a:rPr lang="en-US" sz="2400" dirty="0"/>
                  <a:t> ?</a:t>
                </a:r>
              </a:p>
              <a:p>
                <a:pPr marL="0" indent="0">
                  <a:buNone/>
                </a:pPr>
                <a:endParaRPr lang="en-US" sz="2400" baseline="30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42900" y="609600"/>
                <a:ext cx="6172200" cy="7086599"/>
              </a:xfrm>
              <a:blipFill rotWithShape="1">
                <a:blip r:embed="rId2"/>
                <a:stretch>
                  <a:fillRect l="-1481" t="-775" r="-1283"/>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 name="Rectangle 3"/>
              <p:cNvSpPr/>
              <p:nvPr/>
            </p:nvSpPr>
            <p:spPr>
              <a:xfrm>
                <a:off x="815800" y="2362200"/>
                <a:ext cx="2537105" cy="917752"/>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f>
                        <m:fPr>
                          <m:ctrlPr>
                            <a:rPr lang="en-US" sz="2800" i="1" smtClean="0">
                              <a:latin typeface="Cambria Math"/>
                            </a:rPr>
                          </m:ctrlPr>
                        </m:fPr>
                        <m:num>
                          <m:r>
                            <m:rPr>
                              <m:sty m:val="p"/>
                            </m:rPr>
                            <a:rPr lang="en-US" sz="2800" b="0" i="0" smtClean="0">
                              <a:latin typeface="Cambria Math"/>
                            </a:rPr>
                            <m:t>d</m:t>
                          </m:r>
                          <m:r>
                            <a:rPr lang="en-US" sz="2800" b="0" i="0" smtClean="0">
                              <a:latin typeface="Cambria Math"/>
                            </a:rPr>
                            <m:t>−</m:t>
                          </m:r>
                          <m:r>
                            <m:rPr>
                              <m:sty m:val="p"/>
                            </m:rPr>
                            <a:rPr lang="en-US" sz="2800" b="0" i="0" smtClean="0">
                              <a:latin typeface="Cambria Math"/>
                            </a:rPr>
                            <m:t>b</m:t>
                          </m:r>
                        </m:num>
                        <m:den>
                          <m:r>
                            <m:rPr>
                              <m:sty m:val="p"/>
                            </m:rPr>
                            <a:rPr lang="en-US" sz="2800">
                              <a:latin typeface="Cambria Math"/>
                            </a:rPr>
                            <m:t>b</m:t>
                          </m:r>
                          <m:r>
                            <m:rPr>
                              <m:sty m:val="p"/>
                            </m:rPr>
                            <a:rPr lang="en-US" sz="2800" b="0" i="0" smtClean="0">
                              <a:latin typeface="Cambria Math"/>
                            </a:rPr>
                            <m:t>d</m:t>
                          </m:r>
                        </m:den>
                      </m:f>
                      <m:r>
                        <a:rPr lang="en-US" sz="2800">
                          <a:latin typeface="Cambria Math"/>
                        </a:rPr>
                        <m:t> = </m:t>
                      </m:r>
                      <m:f>
                        <m:fPr>
                          <m:ctrlPr>
                            <a:rPr lang="en-US" sz="2800" i="1">
                              <a:latin typeface="Cambria Math"/>
                            </a:rPr>
                          </m:ctrlPr>
                        </m:fPr>
                        <m:num>
                          <m:r>
                            <a:rPr lang="en-US" sz="2800">
                              <a:latin typeface="Cambria Math"/>
                            </a:rPr>
                            <m:t>1</m:t>
                          </m:r>
                        </m:num>
                        <m:den>
                          <m:r>
                            <m:rPr>
                              <m:sty m:val="p"/>
                            </m:rPr>
                            <a:rPr lang="en-US" sz="2800">
                              <a:latin typeface="Cambria Math"/>
                            </a:rPr>
                            <m:t>b</m:t>
                          </m:r>
                          <m:r>
                            <a:rPr lang="en-US" sz="2800">
                              <a:latin typeface="Cambria Math"/>
                            </a:rPr>
                            <m:t>+</m:t>
                          </m:r>
                          <m:r>
                            <m:rPr>
                              <m:sty m:val="p"/>
                            </m:rPr>
                            <a:rPr lang="en-US" sz="2800">
                              <a:latin typeface="Cambria Math"/>
                            </a:rPr>
                            <m:t>d</m:t>
                          </m:r>
                        </m:den>
                      </m:f>
                    </m:oMath>
                  </m:oMathPara>
                </a14:m>
                <a:endParaRPr lang="en-US" sz="2800" dirty="0"/>
              </a:p>
            </p:txBody>
          </p:sp>
        </mc:Choice>
        <mc:Fallback>
          <p:sp>
            <p:nvSpPr>
              <p:cNvPr id="4" name="Rectangle 3"/>
              <p:cNvSpPr>
                <a:spLocks noRot="1" noChangeAspect="1" noMove="1" noResize="1" noEditPoints="1" noAdjustHandles="1" noChangeArrowheads="1" noChangeShapeType="1" noTextEdit="1"/>
              </p:cNvSpPr>
              <p:nvPr/>
            </p:nvSpPr>
            <p:spPr>
              <a:xfrm>
                <a:off x="815800" y="2362200"/>
                <a:ext cx="2537105" cy="91775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Rectangle 4"/>
              <p:cNvSpPr/>
              <p:nvPr/>
            </p:nvSpPr>
            <p:spPr>
              <a:xfrm>
                <a:off x="3703460" y="3349448"/>
                <a:ext cx="2316340" cy="5232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p>
                        <m:sSupPr>
                          <m:ctrlPr>
                            <a:rPr lang="en-US" sz="2800" b="0" smtClean="0">
                              <a:latin typeface="Cambria Math"/>
                            </a:rPr>
                          </m:ctrlPr>
                        </m:sSupPr>
                        <m:e>
                          <m:r>
                            <m:rPr>
                              <m:sty m:val="p"/>
                            </m:rPr>
                            <a:rPr lang="en-US" sz="2800" b="0" i="0" smtClean="0">
                              <a:latin typeface="Cambria Math"/>
                            </a:rPr>
                            <m:t>d</m:t>
                          </m:r>
                        </m:e>
                        <m:sup>
                          <m:r>
                            <a:rPr lang="en-US" sz="2800" b="0" i="0" smtClean="0">
                              <a:latin typeface="Cambria Math"/>
                            </a:rPr>
                            <m:t>2</m:t>
                          </m:r>
                        </m:sup>
                      </m:sSup>
                      <m:r>
                        <a:rPr lang="en-US" sz="2800" b="0" i="0" smtClean="0">
                          <a:latin typeface="Cambria Math"/>
                        </a:rPr>
                        <m:t>−</m:t>
                      </m:r>
                      <m:sSup>
                        <m:sSupPr>
                          <m:ctrlPr>
                            <a:rPr lang="en-US" sz="2800" b="0" smtClean="0">
                              <a:latin typeface="Cambria Math"/>
                            </a:rPr>
                          </m:ctrlPr>
                        </m:sSupPr>
                        <m:e>
                          <m:r>
                            <m:rPr>
                              <m:sty m:val="p"/>
                            </m:rPr>
                            <a:rPr lang="en-US" sz="2800" b="0" i="0" smtClean="0">
                              <a:latin typeface="Cambria Math"/>
                            </a:rPr>
                            <m:t>b</m:t>
                          </m:r>
                        </m:e>
                        <m:sup>
                          <m:r>
                            <a:rPr lang="en-US" sz="2800" b="0" i="0" smtClean="0">
                              <a:latin typeface="Cambria Math"/>
                            </a:rPr>
                            <m:t>2</m:t>
                          </m:r>
                        </m:sup>
                      </m:sSup>
                      <m:r>
                        <a:rPr lang="en-US" sz="2800" b="0" i="0" smtClean="0">
                          <a:latin typeface="Cambria Math"/>
                        </a:rPr>
                        <m:t>=</m:t>
                      </m:r>
                      <m:r>
                        <m:rPr>
                          <m:sty m:val="p"/>
                        </m:rPr>
                        <a:rPr lang="en-US" sz="2800" b="0" i="0" smtClean="0">
                          <a:latin typeface="Cambria Math"/>
                        </a:rPr>
                        <m:t>bd</m:t>
                      </m:r>
                    </m:oMath>
                  </m:oMathPara>
                </a14:m>
                <a:endParaRPr lang="en-US" sz="2800" dirty="0"/>
              </a:p>
            </p:txBody>
          </p:sp>
        </mc:Choice>
        <mc:Fallback>
          <p:sp>
            <p:nvSpPr>
              <p:cNvPr id="5" name="Rectangle 4"/>
              <p:cNvSpPr>
                <a:spLocks noRot="1" noChangeAspect="1" noMove="1" noResize="1" noEditPoints="1" noAdjustHandles="1" noChangeArrowheads="1" noChangeShapeType="1" noTextEdit="1"/>
              </p:cNvSpPr>
              <p:nvPr/>
            </p:nvSpPr>
            <p:spPr>
              <a:xfrm>
                <a:off x="3703460" y="3349448"/>
                <a:ext cx="2316340" cy="523220"/>
              </a:xfrm>
              <a:prstGeom prst="rect">
                <a:avLst/>
              </a:prstGeom>
              <a:blipFill rotWithShape="1">
                <a:blip r:embed="rId4"/>
                <a:stretch>
                  <a:fillRect/>
                </a:stretch>
              </a:blipFill>
            </p:spPr>
            <p:txBody>
              <a:bodyPr/>
              <a:lstStyle/>
              <a:p>
                <a:r>
                  <a:rPr lang="en-US">
                    <a:noFill/>
                  </a:rPr>
                  <a:t> </a:t>
                </a:r>
              </a:p>
            </p:txBody>
          </p:sp>
        </mc:Fallback>
      </mc:AlternateContent>
      <p:sp>
        <p:nvSpPr>
          <p:cNvPr id="6" name="TextBox 5"/>
          <p:cNvSpPr txBox="1"/>
          <p:nvPr/>
        </p:nvSpPr>
        <p:spPr>
          <a:xfrm>
            <a:off x="3505200" y="2438400"/>
            <a:ext cx="2392540" cy="707886"/>
          </a:xfrm>
          <a:prstGeom prst="rect">
            <a:avLst/>
          </a:prstGeom>
          <a:noFill/>
        </p:spPr>
        <p:txBody>
          <a:bodyPr wrap="square" rtlCol="0">
            <a:spAutoFit/>
          </a:bodyPr>
          <a:lstStyle/>
          <a:p>
            <a:r>
              <a:rPr lang="en-US" sz="2000" b="1" dirty="0" smtClean="0">
                <a:solidFill>
                  <a:schemeClr val="tx2"/>
                </a:solidFill>
              </a:rPr>
              <a:t>Make the left side into one fraction…</a:t>
            </a:r>
            <a:endParaRPr lang="en-US" sz="2000" b="1" dirty="0">
              <a:solidFill>
                <a:schemeClr val="tx2"/>
              </a:solidFill>
            </a:endParaRPr>
          </a:p>
        </p:txBody>
      </p:sp>
      <p:sp>
        <p:nvSpPr>
          <p:cNvPr id="7" name="TextBox 6"/>
          <p:cNvSpPr txBox="1"/>
          <p:nvPr/>
        </p:nvSpPr>
        <p:spPr>
          <a:xfrm>
            <a:off x="1798460" y="3409890"/>
            <a:ext cx="2392540" cy="400110"/>
          </a:xfrm>
          <a:prstGeom prst="rect">
            <a:avLst/>
          </a:prstGeom>
          <a:noFill/>
        </p:spPr>
        <p:txBody>
          <a:bodyPr wrap="square" rtlCol="0">
            <a:spAutoFit/>
          </a:bodyPr>
          <a:lstStyle/>
          <a:p>
            <a:r>
              <a:rPr lang="en-US" sz="2000" b="1" dirty="0" smtClean="0">
                <a:solidFill>
                  <a:schemeClr val="tx2"/>
                </a:solidFill>
              </a:rPr>
              <a:t>Cross-multiply</a:t>
            </a:r>
            <a:endParaRPr lang="en-US" sz="2000" b="1" dirty="0">
              <a:solidFill>
                <a:schemeClr val="tx2"/>
              </a:solidFill>
            </a:endParaRPr>
          </a:p>
        </p:txBody>
      </p:sp>
      <mc:AlternateContent xmlns:mc="http://schemas.openxmlformats.org/markup-compatibility/2006">
        <mc:Choice xmlns:a14="http://schemas.microsoft.com/office/drawing/2010/main" Requires="a14">
          <p:sp>
            <p:nvSpPr>
              <p:cNvPr id="8" name="Rectangle 7"/>
              <p:cNvSpPr/>
              <p:nvPr/>
            </p:nvSpPr>
            <p:spPr>
              <a:xfrm>
                <a:off x="838200" y="3972580"/>
                <a:ext cx="2913105" cy="523220"/>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p>
                        <m:sSupPr>
                          <m:ctrlPr>
                            <a:rPr lang="en-US" sz="2800" b="0" smtClean="0">
                              <a:latin typeface="Cambria Math"/>
                            </a:rPr>
                          </m:ctrlPr>
                        </m:sSupPr>
                        <m:e>
                          <m:r>
                            <m:rPr>
                              <m:sty m:val="p"/>
                            </m:rPr>
                            <a:rPr lang="en-US" sz="2800" b="0" i="0" smtClean="0">
                              <a:latin typeface="Cambria Math"/>
                            </a:rPr>
                            <m:t>d</m:t>
                          </m:r>
                        </m:e>
                        <m:sup>
                          <m:r>
                            <a:rPr lang="en-US" sz="2800" b="0" i="0" smtClean="0">
                              <a:latin typeface="Cambria Math"/>
                            </a:rPr>
                            <m:t>2</m:t>
                          </m:r>
                        </m:sup>
                      </m:sSup>
                      <m:r>
                        <a:rPr lang="en-US" sz="2800" b="0" i="0" smtClean="0">
                          <a:latin typeface="Cambria Math"/>
                        </a:rPr>
                        <m:t>−</m:t>
                      </m:r>
                      <m:r>
                        <m:rPr>
                          <m:sty m:val="p"/>
                        </m:rPr>
                        <a:rPr lang="en-US" sz="2800" b="0" i="0" smtClean="0">
                          <a:latin typeface="Cambria Math"/>
                        </a:rPr>
                        <m:t>bd</m:t>
                      </m:r>
                      <m:r>
                        <a:rPr lang="en-US" sz="2800" b="0" i="0" smtClean="0">
                          <a:latin typeface="Cambria Math"/>
                        </a:rPr>
                        <m:t>−</m:t>
                      </m:r>
                      <m:sSup>
                        <m:sSupPr>
                          <m:ctrlPr>
                            <a:rPr lang="en-US" sz="2800" b="0" smtClean="0">
                              <a:latin typeface="Cambria Math"/>
                            </a:rPr>
                          </m:ctrlPr>
                        </m:sSupPr>
                        <m:e>
                          <m:r>
                            <m:rPr>
                              <m:sty m:val="p"/>
                            </m:rPr>
                            <a:rPr lang="en-US" sz="2800" b="0" i="0" smtClean="0">
                              <a:latin typeface="Cambria Math"/>
                            </a:rPr>
                            <m:t>b</m:t>
                          </m:r>
                        </m:e>
                        <m:sup>
                          <m:r>
                            <a:rPr lang="en-US" sz="2800" b="0" i="0" smtClean="0">
                              <a:latin typeface="Cambria Math"/>
                            </a:rPr>
                            <m:t>2</m:t>
                          </m:r>
                        </m:sup>
                      </m:sSup>
                      <m:r>
                        <a:rPr lang="en-US" sz="2800" b="0" i="0" smtClean="0">
                          <a:latin typeface="Cambria Math"/>
                        </a:rPr>
                        <m:t>=0</m:t>
                      </m:r>
                    </m:oMath>
                  </m:oMathPara>
                </a14:m>
                <a:endParaRPr lang="en-US" sz="2800" dirty="0"/>
              </a:p>
            </p:txBody>
          </p:sp>
        </mc:Choice>
        <mc:Fallback>
          <p:sp>
            <p:nvSpPr>
              <p:cNvPr id="8" name="Rectangle 7"/>
              <p:cNvSpPr>
                <a:spLocks noRot="1" noChangeAspect="1" noMove="1" noResize="1" noEditPoints="1" noAdjustHandles="1" noChangeArrowheads="1" noChangeShapeType="1" noTextEdit="1"/>
              </p:cNvSpPr>
              <p:nvPr/>
            </p:nvSpPr>
            <p:spPr>
              <a:xfrm>
                <a:off x="838200" y="3972580"/>
                <a:ext cx="2913105" cy="523220"/>
              </a:xfrm>
              <a:prstGeom prst="rect">
                <a:avLst/>
              </a:prstGeom>
              <a:blipFill rotWithShape="1">
                <a:blip r:embed="rId5"/>
                <a:stretch>
                  <a:fillRect/>
                </a:stretch>
              </a:blipFill>
            </p:spPr>
            <p:txBody>
              <a:bodyPr/>
              <a:lstStyle/>
              <a:p>
                <a:r>
                  <a:rPr lang="en-US">
                    <a:noFill/>
                  </a:rPr>
                  <a:t> </a:t>
                </a:r>
              </a:p>
            </p:txBody>
          </p:sp>
        </mc:Fallback>
      </mc:AlternateContent>
      <p:sp>
        <p:nvSpPr>
          <p:cNvPr id="10" name="TextBox 9"/>
          <p:cNvSpPr txBox="1"/>
          <p:nvPr/>
        </p:nvSpPr>
        <p:spPr>
          <a:xfrm>
            <a:off x="0" y="4394537"/>
            <a:ext cx="6858000" cy="1015663"/>
          </a:xfrm>
          <a:prstGeom prst="rect">
            <a:avLst/>
          </a:prstGeom>
          <a:noFill/>
        </p:spPr>
        <p:txBody>
          <a:bodyPr wrap="square" rtlCol="0">
            <a:spAutoFit/>
          </a:bodyPr>
          <a:lstStyle/>
          <a:p>
            <a:pPr algn="ctr"/>
            <a:r>
              <a:rPr lang="en-US" sz="2000" b="1" dirty="0" smtClean="0">
                <a:solidFill>
                  <a:schemeClr val="tx2"/>
                </a:solidFill>
              </a:rPr>
              <a:t>You have two variables… Here’s a tip… pretend one is a variable and the other is a number. Here d is the variable and b is the number, but you can do it however you want…</a:t>
            </a:r>
            <a:endParaRPr lang="en-US" sz="2000" b="1" dirty="0">
              <a:solidFill>
                <a:schemeClr val="tx2"/>
              </a:solidFill>
            </a:endParaRPr>
          </a:p>
        </p:txBody>
      </p:sp>
      <mc:AlternateContent xmlns:mc="http://schemas.openxmlformats.org/markup-compatibility/2006">
        <mc:Choice xmlns:a14="http://schemas.microsoft.com/office/drawing/2010/main" Requires="a14">
          <p:sp>
            <p:nvSpPr>
              <p:cNvPr id="11" name="TextBox 10"/>
              <p:cNvSpPr txBox="1"/>
              <p:nvPr/>
            </p:nvSpPr>
            <p:spPr>
              <a:xfrm>
                <a:off x="0" y="5410200"/>
                <a:ext cx="4556830" cy="890628"/>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m:rPr>
                          <m:sty m:val="p"/>
                        </m:rPr>
                        <a:rPr lang="en-US" sz="2400" b="0" i="0" smtClean="0">
                          <a:latin typeface="Cambria Math"/>
                        </a:rPr>
                        <m:t>d</m:t>
                      </m:r>
                      <m:r>
                        <a:rPr lang="en-US" sz="2400" i="0" smtClean="0">
                          <a:latin typeface="Cambria Math"/>
                        </a:rPr>
                        <m:t>=</m:t>
                      </m:r>
                      <m:f>
                        <m:fPr>
                          <m:ctrlPr>
                            <a:rPr lang="en-US" sz="2400" smtClean="0">
                              <a:latin typeface="Cambria Math"/>
                            </a:rPr>
                          </m:ctrlPr>
                        </m:fPr>
                        <m:num>
                          <m:r>
                            <m:rPr>
                              <m:sty m:val="p"/>
                            </m:rPr>
                            <a:rPr lang="en-US" sz="2400" i="0" smtClean="0">
                              <a:latin typeface="Cambria Math"/>
                            </a:rPr>
                            <m:t>b</m:t>
                          </m:r>
                          <m:r>
                            <a:rPr lang="en-US" sz="2400" b="0" i="1" smtClean="0">
                              <a:latin typeface="Cambria Math"/>
                              <a:ea typeface="Cambria Math"/>
                            </a:rPr>
                            <m:t>±</m:t>
                          </m:r>
                          <m:rad>
                            <m:radPr>
                              <m:degHide m:val="on"/>
                              <m:ctrlPr>
                                <a:rPr lang="en-US" sz="2400" smtClean="0">
                                  <a:latin typeface="Cambria Math"/>
                                </a:rPr>
                              </m:ctrlPr>
                            </m:radPr>
                            <m:deg/>
                            <m:e>
                              <m:sSup>
                                <m:sSupPr>
                                  <m:ctrlPr>
                                    <a:rPr lang="en-US" sz="2400" smtClean="0">
                                      <a:latin typeface="Cambria Math"/>
                                    </a:rPr>
                                  </m:ctrlPr>
                                </m:sSupPr>
                                <m:e>
                                  <m:r>
                                    <m:rPr>
                                      <m:sty m:val="p"/>
                                    </m:rPr>
                                    <a:rPr lang="en-US" sz="2400" i="0" smtClean="0">
                                      <a:latin typeface="Cambria Math"/>
                                    </a:rPr>
                                    <m:t>b</m:t>
                                  </m:r>
                                </m:e>
                                <m:sup>
                                  <m:r>
                                    <a:rPr lang="en-US" sz="2400" i="0" smtClean="0">
                                      <a:latin typeface="Cambria Math"/>
                                    </a:rPr>
                                    <m:t>2</m:t>
                                  </m:r>
                                </m:sup>
                              </m:sSup>
                              <m:r>
                                <a:rPr lang="en-US" sz="2400" i="0" smtClean="0">
                                  <a:latin typeface="Cambria Math"/>
                                </a:rPr>
                                <m:t>−4</m:t>
                              </m:r>
                              <m:r>
                                <a:rPr lang="en-US" sz="2400" b="0" i="0" smtClean="0">
                                  <a:latin typeface="Cambria Math"/>
                                </a:rPr>
                                <m:t>(1)(−</m:t>
                              </m:r>
                              <m:sSup>
                                <m:sSupPr>
                                  <m:ctrlPr>
                                    <a:rPr lang="en-US" sz="2400" b="0" smtClean="0">
                                      <a:latin typeface="Cambria Math"/>
                                    </a:rPr>
                                  </m:ctrlPr>
                                </m:sSupPr>
                                <m:e>
                                  <m:r>
                                    <m:rPr>
                                      <m:sty m:val="p"/>
                                    </m:rPr>
                                    <a:rPr lang="en-US" sz="2400" b="0" i="0" smtClean="0">
                                      <a:latin typeface="Cambria Math"/>
                                    </a:rPr>
                                    <m:t>b</m:t>
                                  </m:r>
                                </m:e>
                                <m:sup>
                                  <m:r>
                                    <a:rPr lang="en-US" sz="2400" b="0" i="0" smtClean="0">
                                      <a:latin typeface="Cambria Math"/>
                                    </a:rPr>
                                    <m:t>2</m:t>
                                  </m:r>
                                </m:sup>
                              </m:sSup>
                              <m:r>
                                <a:rPr lang="en-US" sz="2400" b="0" i="0" smtClean="0">
                                  <a:latin typeface="Cambria Math"/>
                                </a:rPr>
                                <m:t>)</m:t>
                              </m:r>
                            </m:e>
                          </m:rad>
                        </m:num>
                        <m:den>
                          <m:r>
                            <a:rPr lang="en-US" sz="2400" i="0" smtClean="0">
                              <a:latin typeface="Cambria Math"/>
                            </a:rPr>
                            <m:t>2</m:t>
                          </m:r>
                        </m:den>
                      </m:f>
                    </m:oMath>
                  </m:oMathPara>
                </a14:m>
                <a:endParaRPr lang="en-US" sz="2400" dirty="0"/>
              </a:p>
            </p:txBody>
          </p:sp>
        </mc:Choice>
        <mc:Fallback>
          <p:sp>
            <p:nvSpPr>
              <p:cNvPr id="11" name="TextBox 10"/>
              <p:cNvSpPr txBox="1">
                <a:spLocks noRot="1" noChangeAspect="1" noMove="1" noResize="1" noEditPoints="1" noAdjustHandles="1" noChangeArrowheads="1" noChangeShapeType="1" noTextEdit="1"/>
              </p:cNvSpPr>
              <p:nvPr/>
            </p:nvSpPr>
            <p:spPr>
              <a:xfrm>
                <a:off x="0" y="5410200"/>
                <a:ext cx="4556830" cy="890628"/>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762000" y="6272172"/>
                <a:ext cx="4556830" cy="890628"/>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m:rPr>
                          <m:sty m:val="p"/>
                        </m:rPr>
                        <a:rPr lang="en-US" sz="2400" b="0" i="0" smtClean="0">
                          <a:latin typeface="Cambria Math"/>
                        </a:rPr>
                        <m:t>d</m:t>
                      </m:r>
                      <m:r>
                        <a:rPr lang="en-US" sz="2400" i="0" smtClean="0">
                          <a:latin typeface="Cambria Math"/>
                        </a:rPr>
                        <m:t>=</m:t>
                      </m:r>
                      <m:f>
                        <m:fPr>
                          <m:ctrlPr>
                            <a:rPr lang="en-US" sz="2400" smtClean="0">
                              <a:latin typeface="Cambria Math"/>
                            </a:rPr>
                          </m:ctrlPr>
                        </m:fPr>
                        <m:num>
                          <m:r>
                            <m:rPr>
                              <m:sty m:val="p"/>
                            </m:rPr>
                            <a:rPr lang="en-US" sz="2400" i="0" smtClean="0">
                              <a:latin typeface="Cambria Math"/>
                            </a:rPr>
                            <m:t>b</m:t>
                          </m:r>
                          <m:r>
                            <a:rPr lang="en-US" sz="2400" b="0" i="1" smtClean="0">
                              <a:latin typeface="Cambria Math"/>
                              <a:ea typeface="Cambria Math"/>
                            </a:rPr>
                            <m:t>±</m:t>
                          </m:r>
                          <m:rad>
                            <m:radPr>
                              <m:degHide m:val="on"/>
                              <m:ctrlPr>
                                <a:rPr lang="en-US" sz="2400" smtClean="0">
                                  <a:latin typeface="Cambria Math"/>
                                </a:rPr>
                              </m:ctrlPr>
                            </m:radPr>
                            <m:deg/>
                            <m:e>
                              <m:r>
                                <a:rPr lang="en-US" sz="2400" b="0" i="0" smtClean="0">
                                  <a:latin typeface="Cambria Math"/>
                                </a:rPr>
                                <m:t>5</m:t>
                              </m:r>
                              <m:sSup>
                                <m:sSupPr>
                                  <m:ctrlPr>
                                    <a:rPr lang="en-US" sz="2400" smtClean="0">
                                      <a:latin typeface="Cambria Math"/>
                                    </a:rPr>
                                  </m:ctrlPr>
                                </m:sSupPr>
                                <m:e>
                                  <m:r>
                                    <m:rPr>
                                      <m:sty m:val="p"/>
                                    </m:rPr>
                                    <a:rPr lang="en-US" sz="2400" i="0" smtClean="0">
                                      <a:latin typeface="Cambria Math"/>
                                    </a:rPr>
                                    <m:t>b</m:t>
                                  </m:r>
                                </m:e>
                                <m:sup>
                                  <m:r>
                                    <a:rPr lang="en-US" sz="2400" i="0" smtClean="0">
                                      <a:latin typeface="Cambria Math"/>
                                    </a:rPr>
                                    <m:t>2</m:t>
                                  </m:r>
                                </m:sup>
                              </m:sSup>
                            </m:e>
                          </m:rad>
                        </m:num>
                        <m:den>
                          <m:r>
                            <a:rPr lang="en-US" sz="2400" i="0" smtClean="0">
                              <a:latin typeface="Cambria Math"/>
                            </a:rPr>
                            <m:t>2</m:t>
                          </m:r>
                        </m:den>
                      </m:f>
                    </m:oMath>
                  </m:oMathPara>
                </a14:m>
                <a:endParaRPr lang="en-US" sz="2400" dirty="0"/>
              </a:p>
            </p:txBody>
          </p:sp>
        </mc:Choice>
        <mc:Fallback>
          <p:sp>
            <p:nvSpPr>
              <p:cNvPr id="12" name="TextBox 11"/>
              <p:cNvSpPr txBox="1">
                <a:spLocks noRot="1" noChangeAspect="1" noMove="1" noResize="1" noEditPoints="1" noAdjustHandles="1" noChangeArrowheads="1" noChangeShapeType="1" noTextEdit="1"/>
              </p:cNvSpPr>
              <p:nvPr/>
            </p:nvSpPr>
            <p:spPr>
              <a:xfrm>
                <a:off x="-762000" y="6272172"/>
                <a:ext cx="4556830" cy="890628"/>
              </a:xfrm>
              <a:prstGeom prst="rect">
                <a:avLst/>
              </a:prstGeom>
              <a:blipFill rotWithShape="1">
                <a:blip r:embed="rId7"/>
                <a:stretch>
                  <a:fillRect/>
                </a:stretch>
              </a:blipFill>
            </p:spPr>
            <p:txBody>
              <a:bodyPr/>
              <a:lstStyle/>
              <a:p>
                <a:r>
                  <a:rPr lang="en-US">
                    <a:noFill/>
                  </a:rPr>
                  <a:t> </a:t>
                </a:r>
              </a:p>
            </p:txBody>
          </p:sp>
        </mc:Fallback>
      </mc:AlternateContent>
      <p:sp>
        <p:nvSpPr>
          <p:cNvPr id="13" name="TextBox 12"/>
          <p:cNvSpPr txBox="1"/>
          <p:nvPr/>
        </p:nvSpPr>
        <p:spPr>
          <a:xfrm>
            <a:off x="4114800" y="5334000"/>
            <a:ext cx="2819400" cy="1015663"/>
          </a:xfrm>
          <a:prstGeom prst="rect">
            <a:avLst/>
          </a:prstGeom>
          <a:noFill/>
        </p:spPr>
        <p:txBody>
          <a:bodyPr wrap="square" rtlCol="0">
            <a:spAutoFit/>
          </a:bodyPr>
          <a:lstStyle/>
          <a:p>
            <a:r>
              <a:rPr lang="en-US" sz="2000" b="1" dirty="0" smtClean="0">
                <a:solidFill>
                  <a:schemeClr val="tx2"/>
                </a:solidFill>
              </a:rPr>
              <a:t>This may seem a little confusing… but think it through…</a:t>
            </a:r>
            <a:endParaRPr lang="en-US" sz="2000" b="1" dirty="0">
              <a:solidFill>
                <a:schemeClr val="tx2"/>
              </a:solidFill>
            </a:endParaRPr>
          </a:p>
        </p:txBody>
      </p:sp>
      <p:sp>
        <p:nvSpPr>
          <p:cNvPr id="14" name="TextBox 13"/>
          <p:cNvSpPr txBox="1"/>
          <p:nvPr/>
        </p:nvSpPr>
        <p:spPr>
          <a:xfrm>
            <a:off x="2438400" y="6610290"/>
            <a:ext cx="4419600" cy="400110"/>
          </a:xfrm>
          <a:prstGeom prst="rect">
            <a:avLst/>
          </a:prstGeom>
          <a:noFill/>
        </p:spPr>
        <p:txBody>
          <a:bodyPr wrap="square" rtlCol="0">
            <a:spAutoFit/>
          </a:bodyPr>
          <a:lstStyle/>
          <a:p>
            <a:r>
              <a:rPr lang="en-US" sz="2000" b="1" dirty="0" smtClean="0">
                <a:solidFill>
                  <a:schemeClr val="tx2"/>
                </a:solidFill>
              </a:rPr>
              <a:t>So now that you know d, divide it by b!</a:t>
            </a:r>
            <a:endParaRPr lang="en-US" sz="2000" b="1" dirty="0">
              <a:solidFill>
                <a:schemeClr val="tx2"/>
              </a:solidFill>
            </a:endParaRPr>
          </a:p>
        </p:txBody>
      </p:sp>
      <mc:AlternateContent xmlns:mc="http://schemas.openxmlformats.org/markup-compatibility/2006">
        <mc:Choice xmlns:a14="http://schemas.microsoft.com/office/drawing/2010/main" Requires="a14">
          <p:sp>
            <p:nvSpPr>
              <p:cNvPr id="15" name="TextBox 14"/>
              <p:cNvSpPr txBox="1"/>
              <p:nvPr/>
            </p:nvSpPr>
            <p:spPr>
              <a:xfrm>
                <a:off x="-426720" y="7467600"/>
                <a:ext cx="7772400" cy="1207703"/>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f>
                        <m:fPr>
                          <m:ctrlPr>
                            <a:rPr lang="en-US" sz="2600" i="1" smtClean="0">
                              <a:latin typeface="Cambria Math"/>
                            </a:rPr>
                          </m:ctrlPr>
                        </m:fPr>
                        <m:num>
                          <m:f>
                            <m:fPr>
                              <m:ctrlPr>
                                <a:rPr lang="en-US" sz="2600" i="1">
                                  <a:latin typeface="Cambria Math"/>
                                </a:rPr>
                              </m:ctrlPr>
                            </m:fPr>
                            <m:num>
                              <m:r>
                                <m:rPr>
                                  <m:sty m:val="p"/>
                                </m:rPr>
                                <a:rPr lang="en-US" sz="2600">
                                  <a:latin typeface="Cambria Math"/>
                                </a:rPr>
                                <m:t>b</m:t>
                              </m:r>
                              <m:r>
                                <a:rPr lang="en-US" sz="2600" i="1" smtClean="0">
                                  <a:latin typeface="Cambria Math"/>
                                  <a:ea typeface="Cambria Math"/>
                                </a:rPr>
                                <m:t>±</m:t>
                              </m:r>
                              <m:rad>
                                <m:radPr>
                                  <m:degHide m:val="on"/>
                                  <m:ctrlPr>
                                    <a:rPr lang="en-US" sz="2600" i="1">
                                      <a:latin typeface="Cambria Math"/>
                                    </a:rPr>
                                  </m:ctrlPr>
                                </m:radPr>
                                <m:deg/>
                                <m:e>
                                  <m:r>
                                    <a:rPr lang="en-US" sz="2600">
                                      <a:latin typeface="Cambria Math"/>
                                    </a:rPr>
                                    <m:t>5</m:t>
                                  </m:r>
                                  <m:sSup>
                                    <m:sSupPr>
                                      <m:ctrlPr>
                                        <a:rPr lang="en-US" sz="2600" i="1">
                                          <a:latin typeface="Cambria Math"/>
                                        </a:rPr>
                                      </m:ctrlPr>
                                    </m:sSupPr>
                                    <m:e>
                                      <m:r>
                                        <m:rPr>
                                          <m:sty m:val="p"/>
                                        </m:rPr>
                                        <a:rPr lang="en-US" sz="2600">
                                          <a:latin typeface="Cambria Math"/>
                                        </a:rPr>
                                        <m:t>b</m:t>
                                      </m:r>
                                    </m:e>
                                    <m:sup>
                                      <m:r>
                                        <a:rPr lang="en-US" sz="2600">
                                          <a:latin typeface="Cambria Math"/>
                                        </a:rPr>
                                        <m:t>2</m:t>
                                      </m:r>
                                    </m:sup>
                                  </m:sSup>
                                </m:e>
                              </m:rad>
                            </m:num>
                            <m:den>
                              <m:r>
                                <a:rPr lang="en-US" sz="2600">
                                  <a:latin typeface="Cambria Math"/>
                                </a:rPr>
                                <m:t>2</m:t>
                              </m:r>
                            </m:den>
                          </m:f>
                        </m:num>
                        <m:den>
                          <m:r>
                            <a:rPr lang="en-US" sz="2600" b="0" i="1" smtClean="0">
                              <a:latin typeface="Cambria Math"/>
                            </a:rPr>
                            <m:t>𝑏</m:t>
                          </m:r>
                        </m:den>
                      </m:f>
                      <m:r>
                        <a:rPr lang="en-US" sz="2600" b="0" i="1" smtClean="0">
                          <a:latin typeface="Cambria Math"/>
                        </a:rPr>
                        <m:t>=</m:t>
                      </m:r>
                      <m:f>
                        <m:fPr>
                          <m:ctrlPr>
                            <a:rPr lang="en-US" sz="2600" i="1">
                              <a:latin typeface="Cambria Math"/>
                            </a:rPr>
                          </m:ctrlPr>
                        </m:fPr>
                        <m:num>
                          <m:r>
                            <m:rPr>
                              <m:sty m:val="p"/>
                            </m:rPr>
                            <a:rPr lang="en-US" sz="2600">
                              <a:latin typeface="Cambria Math"/>
                            </a:rPr>
                            <m:t>b</m:t>
                          </m:r>
                          <m:r>
                            <a:rPr lang="en-US" sz="2600" i="1" smtClean="0">
                              <a:latin typeface="Cambria Math"/>
                              <a:ea typeface="Cambria Math"/>
                            </a:rPr>
                            <m:t>±</m:t>
                          </m:r>
                          <m:rad>
                            <m:radPr>
                              <m:degHide m:val="on"/>
                              <m:ctrlPr>
                                <a:rPr lang="en-US" sz="2600" i="1">
                                  <a:latin typeface="Cambria Math"/>
                                </a:rPr>
                              </m:ctrlPr>
                            </m:radPr>
                            <m:deg/>
                            <m:e>
                              <m:r>
                                <a:rPr lang="en-US" sz="2600">
                                  <a:latin typeface="Cambria Math"/>
                                </a:rPr>
                                <m:t>5</m:t>
                              </m:r>
                              <m:sSup>
                                <m:sSupPr>
                                  <m:ctrlPr>
                                    <a:rPr lang="en-US" sz="2600" i="1">
                                      <a:latin typeface="Cambria Math"/>
                                    </a:rPr>
                                  </m:ctrlPr>
                                </m:sSupPr>
                                <m:e>
                                  <m:r>
                                    <m:rPr>
                                      <m:sty m:val="p"/>
                                    </m:rPr>
                                    <a:rPr lang="en-US" sz="2600">
                                      <a:latin typeface="Cambria Math"/>
                                    </a:rPr>
                                    <m:t>b</m:t>
                                  </m:r>
                                </m:e>
                                <m:sup>
                                  <m:r>
                                    <a:rPr lang="en-US" sz="2600">
                                      <a:latin typeface="Cambria Math"/>
                                    </a:rPr>
                                    <m:t>2</m:t>
                                  </m:r>
                                </m:sup>
                              </m:sSup>
                            </m:e>
                          </m:rad>
                        </m:num>
                        <m:den>
                          <m:r>
                            <a:rPr lang="en-US" sz="2600">
                              <a:latin typeface="Cambria Math"/>
                            </a:rPr>
                            <m:t>2</m:t>
                          </m:r>
                          <m:r>
                            <a:rPr lang="en-US" sz="2600" b="0" i="1" smtClean="0">
                              <a:latin typeface="Cambria Math"/>
                            </a:rPr>
                            <m:t>𝑏</m:t>
                          </m:r>
                        </m:den>
                      </m:f>
                      <m:r>
                        <a:rPr lang="en-US" sz="2600" b="0" i="1" smtClean="0">
                          <a:latin typeface="Cambria Math"/>
                        </a:rPr>
                        <m:t>=</m:t>
                      </m:r>
                      <m:f>
                        <m:fPr>
                          <m:ctrlPr>
                            <a:rPr lang="en-US" sz="2600" b="0" i="1" smtClean="0">
                              <a:latin typeface="Cambria Math"/>
                            </a:rPr>
                          </m:ctrlPr>
                        </m:fPr>
                        <m:num>
                          <m:r>
                            <a:rPr lang="en-US" sz="2600" b="0" i="1" smtClean="0">
                              <a:latin typeface="Cambria Math"/>
                            </a:rPr>
                            <m:t>𝑏</m:t>
                          </m:r>
                        </m:num>
                        <m:den>
                          <m:r>
                            <a:rPr lang="en-US" sz="2600" b="0" i="1" smtClean="0">
                              <a:latin typeface="Cambria Math"/>
                            </a:rPr>
                            <m:t>2</m:t>
                          </m:r>
                          <m:r>
                            <a:rPr lang="en-US" sz="2600" b="0" i="1" smtClean="0">
                              <a:latin typeface="Cambria Math"/>
                            </a:rPr>
                            <m:t>𝑏</m:t>
                          </m:r>
                        </m:den>
                      </m:f>
                      <m:r>
                        <a:rPr lang="en-US" sz="2600" b="0" i="1" smtClean="0">
                          <a:latin typeface="Cambria Math"/>
                          <a:ea typeface="Cambria Math"/>
                        </a:rPr>
                        <m:t>±</m:t>
                      </m:r>
                      <m:f>
                        <m:fPr>
                          <m:ctrlPr>
                            <a:rPr lang="en-US" sz="2600" b="0" i="1" smtClean="0">
                              <a:latin typeface="Cambria Math"/>
                            </a:rPr>
                          </m:ctrlPr>
                        </m:fPr>
                        <m:num>
                          <m:r>
                            <a:rPr lang="en-US" sz="2600" b="0" i="1" smtClean="0">
                              <a:latin typeface="Cambria Math"/>
                            </a:rPr>
                            <m:t>𝑏</m:t>
                          </m:r>
                          <m:rad>
                            <m:radPr>
                              <m:degHide m:val="on"/>
                              <m:ctrlPr>
                                <a:rPr lang="en-US" sz="2600" b="0" i="1" smtClean="0">
                                  <a:latin typeface="Cambria Math"/>
                                </a:rPr>
                              </m:ctrlPr>
                            </m:radPr>
                            <m:deg/>
                            <m:e>
                              <m:r>
                                <a:rPr lang="en-US" sz="2600" b="0" i="1" smtClean="0">
                                  <a:latin typeface="Cambria Math"/>
                                </a:rPr>
                                <m:t>5</m:t>
                              </m:r>
                            </m:e>
                          </m:rad>
                        </m:num>
                        <m:den>
                          <m:r>
                            <a:rPr lang="en-US" sz="2600" b="0" i="1" smtClean="0">
                              <a:latin typeface="Cambria Math"/>
                            </a:rPr>
                            <m:t>2</m:t>
                          </m:r>
                          <m:r>
                            <a:rPr lang="en-US" sz="2600" b="0" i="1" smtClean="0">
                              <a:latin typeface="Cambria Math"/>
                            </a:rPr>
                            <m:t>𝑏</m:t>
                          </m:r>
                        </m:den>
                      </m:f>
                      <m:r>
                        <a:rPr lang="en-US" sz="2600" b="0" i="1" smtClean="0">
                          <a:latin typeface="Cambria Math"/>
                        </a:rPr>
                        <m:t>=</m:t>
                      </m:r>
                      <m:f>
                        <m:fPr>
                          <m:ctrlPr>
                            <a:rPr lang="en-US" sz="2600" b="0" i="1" smtClean="0">
                              <a:latin typeface="Cambria Math"/>
                            </a:rPr>
                          </m:ctrlPr>
                        </m:fPr>
                        <m:num>
                          <m:r>
                            <a:rPr lang="en-US" sz="2600" b="0" i="1" smtClean="0">
                              <a:latin typeface="Cambria Math"/>
                            </a:rPr>
                            <m:t>1</m:t>
                          </m:r>
                        </m:num>
                        <m:den>
                          <m:r>
                            <a:rPr lang="en-US" sz="2600" b="0" i="1" smtClean="0">
                              <a:latin typeface="Cambria Math"/>
                            </a:rPr>
                            <m:t>2</m:t>
                          </m:r>
                        </m:den>
                      </m:f>
                      <m:r>
                        <a:rPr lang="en-US" sz="2600" b="0" i="1" smtClean="0">
                          <a:latin typeface="Cambria Math"/>
                        </a:rPr>
                        <m:t>(1</m:t>
                      </m:r>
                      <m:r>
                        <a:rPr lang="en-US" sz="2600" b="0" i="1" smtClean="0">
                          <a:latin typeface="Cambria Math"/>
                          <a:ea typeface="Cambria Math"/>
                        </a:rPr>
                        <m:t>±</m:t>
                      </m:r>
                      <m:rad>
                        <m:radPr>
                          <m:degHide m:val="on"/>
                          <m:ctrlPr>
                            <a:rPr lang="en-US" sz="2600" b="0" i="1" smtClean="0">
                              <a:latin typeface="Cambria Math"/>
                            </a:rPr>
                          </m:ctrlPr>
                        </m:radPr>
                        <m:deg/>
                        <m:e>
                          <m:r>
                            <a:rPr lang="en-US" sz="2600" b="0" i="1" smtClean="0">
                              <a:latin typeface="Cambria Math"/>
                            </a:rPr>
                            <m:t>5</m:t>
                          </m:r>
                        </m:e>
                      </m:rad>
                      <m:r>
                        <a:rPr lang="en-US" sz="2600" b="0" i="1" smtClean="0">
                          <a:latin typeface="Cambria Math"/>
                        </a:rPr>
                        <m:t>)</m:t>
                      </m:r>
                      <m:r>
                        <a:rPr lang="en-US" sz="2600" b="0" i="0" smtClean="0">
                          <a:latin typeface="Cambria Math"/>
                        </a:rPr>
                        <m:t> </m:t>
                      </m:r>
                    </m:oMath>
                  </m:oMathPara>
                </a14:m>
                <a:endParaRPr lang="en-US" sz="2600" dirty="0"/>
              </a:p>
            </p:txBody>
          </p:sp>
        </mc:Choice>
        <mc:Fallback>
          <p:sp>
            <p:nvSpPr>
              <p:cNvPr id="15" name="TextBox 14"/>
              <p:cNvSpPr txBox="1">
                <a:spLocks noRot="1" noChangeAspect="1" noMove="1" noResize="1" noEditPoints="1" noAdjustHandles="1" noChangeArrowheads="1" noChangeShapeType="1" noTextEdit="1"/>
              </p:cNvSpPr>
              <p:nvPr/>
            </p:nvSpPr>
            <p:spPr>
              <a:xfrm>
                <a:off x="-426720" y="7467600"/>
                <a:ext cx="7772400" cy="1207703"/>
              </a:xfrm>
              <a:prstGeom prst="rect">
                <a:avLst/>
              </a:prstGeom>
              <a:blipFill rotWithShape="1">
                <a:blip r:embed="rId8"/>
                <a:stretch>
                  <a:fillRect/>
                </a:stretch>
              </a:blipFill>
            </p:spPr>
            <p:txBody>
              <a:bodyPr/>
              <a:lstStyle/>
              <a:p>
                <a:r>
                  <a:rPr lang="en-US">
                    <a:noFill/>
                  </a:rPr>
                  <a:t> </a:t>
                </a:r>
              </a:p>
            </p:txBody>
          </p:sp>
        </mc:Fallback>
      </mc:AlternateContent>
      <p:sp>
        <p:nvSpPr>
          <p:cNvPr id="16" name="Rectangle 15"/>
          <p:cNvSpPr/>
          <p:nvPr/>
        </p:nvSpPr>
        <p:spPr>
          <a:xfrm>
            <a:off x="5288280" y="7787640"/>
            <a:ext cx="1524000" cy="9906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69707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515100" cy="7086599"/>
          </a:xfrm>
        </p:spPr>
        <p:txBody>
          <a:bodyPr/>
          <a:lstStyle/>
          <a:p>
            <a:pPr marL="514350" indent="-514350">
              <a:buFont typeface="+mj-lt"/>
              <a:buAutoNum type="arabicPeriod" startAt="7"/>
            </a:pPr>
            <a:r>
              <a:rPr lang="en-US" sz="2400" dirty="0"/>
              <a:t>What is the product of the roots of x</a:t>
            </a:r>
            <a:r>
              <a:rPr lang="en-US" sz="2400" baseline="30000" dirty="0"/>
              <a:t>2 </a:t>
            </a:r>
            <a:r>
              <a:rPr lang="en-US" sz="2400" dirty="0"/>
              <a:t>+ 4x + 2?</a:t>
            </a:r>
          </a:p>
          <a:p>
            <a:pPr marL="0" indent="0">
              <a:buNone/>
            </a:pPr>
            <a:endParaRPr lang="en-US" sz="2400" baseline="30000" dirty="0"/>
          </a:p>
        </p:txBody>
      </p:sp>
      <p:sp>
        <p:nvSpPr>
          <p:cNvPr id="5" name="TextBox 4"/>
          <p:cNvSpPr txBox="1"/>
          <p:nvPr/>
        </p:nvSpPr>
        <p:spPr>
          <a:xfrm>
            <a:off x="0" y="1143000"/>
            <a:ext cx="6858000" cy="830997"/>
          </a:xfrm>
          <a:prstGeom prst="rect">
            <a:avLst/>
          </a:prstGeom>
          <a:noFill/>
        </p:spPr>
        <p:txBody>
          <a:bodyPr wrap="square" rtlCol="0">
            <a:spAutoFit/>
          </a:bodyPr>
          <a:lstStyle/>
          <a:p>
            <a:pPr algn="ctr"/>
            <a:r>
              <a:rPr lang="en-US" sz="2400" b="1" dirty="0" smtClean="0">
                <a:solidFill>
                  <a:schemeClr val="accent4"/>
                </a:solidFill>
              </a:rPr>
              <a:t>Nope. You can’t factor it. Sorry…. (maniacal laughter in background) I love the quadratic formula… </a:t>
            </a:r>
            <a:endParaRPr lang="en-US" sz="2400" b="1" dirty="0">
              <a:solidFill>
                <a:schemeClr val="accent4"/>
              </a:solidFill>
            </a:endParaRPr>
          </a:p>
        </p:txBody>
      </p:sp>
      <mc:AlternateContent xmlns:mc="http://schemas.openxmlformats.org/markup-compatibility/2006">
        <mc:Choice xmlns:a14="http://schemas.microsoft.com/office/drawing/2010/main" Requires="a14">
          <p:sp>
            <p:nvSpPr>
              <p:cNvPr id="6" name="TextBox 5"/>
              <p:cNvSpPr txBox="1"/>
              <p:nvPr/>
            </p:nvSpPr>
            <p:spPr>
              <a:xfrm>
                <a:off x="0" y="2286676"/>
                <a:ext cx="3200400" cy="68512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i="1" smtClean="0">
                              <a:latin typeface="Cambria Math"/>
                            </a:rPr>
                            <m:t>−</m:t>
                          </m:r>
                          <m:r>
                            <a:rPr lang="en-US" b="0" i="1" smtClean="0">
                              <a:latin typeface="Cambria Math"/>
                            </a:rPr>
                            <m:t>4+</m:t>
                          </m:r>
                          <m:rad>
                            <m:radPr>
                              <m:degHide m:val="on"/>
                              <m:ctrlPr>
                                <a:rPr lang="en-US" i="1" smtClean="0">
                                  <a:latin typeface="Cambria Math"/>
                                </a:rPr>
                              </m:ctrlPr>
                            </m:radPr>
                            <m:deg/>
                            <m:e>
                              <m:r>
                                <a:rPr lang="en-US" b="0" i="1" smtClean="0">
                                  <a:latin typeface="Cambria Math"/>
                                </a:rPr>
                                <m:t>16</m:t>
                              </m:r>
                              <m:r>
                                <a:rPr lang="en-US" i="1" smtClean="0">
                                  <a:latin typeface="Cambria Math"/>
                                </a:rPr>
                                <m:t>−4</m:t>
                              </m:r>
                              <m:r>
                                <a:rPr lang="en-US" b="0" i="1" smtClean="0">
                                  <a:latin typeface="Cambria Math"/>
                                </a:rPr>
                                <m:t>(1)(2)</m:t>
                              </m:r>
                            </m:e>
                          </m:rad>
                        </m:num>
                        <m:den>
                          <m:r>
                            <a:rPr lang="en-US" i="1" smtClean="0">
                              <a:latin typeface="Cambria Math"/>
                            </a:rPr>
                            <m:t>2</m:t>
                          </m:r>
                        </m:den>
                      </m:f>
                    </m:oMath>
                  </m:oMathPara>
                </a14:m>
                <a:endParaRPr lang="en-US" dirty="0"/>
              </a:p>
            </p:txBody>
          </p:sp>
        </mc:Choice>
        <mc:Fallback>
          <p:sp>
            <p:nvSpPr>
              <p:cNvPr id="6" name="TextBox 5"/>
              <p:cNvSpPr txBox="1">
                <a:spLocks noRot="1" noChangeAspect="1" noMove="1" noResize="1" noEditPoints="1" noAdjustHandles="1" noChangeArrowheads="1" noChangeShapeType="1" noTextEdit="1"/>
              </p:cNvSpPr>
              <p:nvPr/>
            </p:nvSpPr>
            <p:spPr>
              <a:xfrm>
                <a:off x="0" y="2286676"/>
                <a:ext cx="3200400" cy="685124"/>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7" name="TextBox 6"/>
              <p:cNvSpPr txBox="1"/>
              <p:nvPr/>
            </p:nvSpPr>
            <p:spPr>
              <a:xfrm>
                <a:off x="3657600" y="2286676"/>
                <a:ext cx="3200400" cy="68512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i="1" smtClean="0">
                              <a:latin typeface="Cambria Math"/>
                            </a:rPr>
                            <m:t>−</m:t>
                          </m:r>
                          <m:r>
                            <a:rPr lang="en-US" b="0" i="1" smtClean="0">
                              <a:latin typeface="Cambria Math"/>
                            </a:rPr>
                            <m:t>4−</m:t>
                          </m:r>
                          <m:rad>
                            <m:radPr>
                              <m:degHide m:val="on"/>
                              <m:ctrlPr>
                                <a:rPr lang="en-US" i="1" smtClean="0">
                                  <a:latin typeface="Cambria Math"/>
                                </a:rPr>
                              </m:ctrlPr>
                            </m:radPr>
                            <m:deg/>
                            <m:e>
                              <m:r>
                                <a:rPr lang="en-US" b="0" i="1" smtClean="0">
                                  <a:latin typeface="Cambria Math"/>
                                </a:rPr>
                                <m:t>16</m:t>
                              </m:r>
                              <m:r>
                                <a:rPr lang="en-US" i="1" smtClean="0">
                                  <a:latin typeface="Cambria Math"/>
                                </a:rPr>
                                <m:t>−4</m:t>
                              </m:r>
                              <m:r>
                                <a:rPr lang="en-US" b="0" i="1" smtClean="0">
                                  <a:latin typeface="Cambria Math"/>
                                </a:rPr>
                                <m:t>(1)(2)</m:t>
                              </m:r>
                            </m:e>
                          </m:rad>
                        </m:num>
                        <m:den>
                          <m:r>
                            <a:rPr lang="en-US" i="1" smtClean="0">
                              <a:latin typeface="Cambria Math"/>
                            </a:rPr>
                            <m:t>2</m:t>
                          </m:r>
                        </m:den>
                      </m:f>
                    </m:oMath>
                  </m:oMathPara>
                </a14:m>
                <a:endParaRPr lang="en-US" dirty="0"/>
              </a:p>
            </p:txBody>
          </p:sp>
        </mc:Choice>
        <mc:Fallback>
          <p:sp>
            <p:nvSpPr>
              <p:cNvPr id="7" name="TextBox 6"/>
              <p:cNvSpPr txBox="1">
                <a:spLocks noRot="1" noChangeAspect="1" noMove="1" noResize="1" noEditPoints="1" noAdjustHandles="1" noChangeArrowheads="1" noChangeShapeType="1" noTextEdit="1"/>
              </p:cNvSpPr>
              <p:nvPr/>
            </p:nvSpPr>
            <p:spPr>
              <a:xfrm>
                <a:off x="3657600" y="2286676"/>
                <a:ext cx="3200400" cy="685124"/>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8" name="TextBox 7"/>
              <p:cNvSpPr txBox="1"/>
              <p:nvPr/>
            </p:nvSpPr>
            <p:spPr>
              <a:xfrm>
                <a:off x="0" y="3124876"/>
                <a:ext cx="3200400" cy="68512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i="1" smtClean="0">
                              <a:latin typeface="Cambria Math"/>
                            </a:rPr>
                            <m:t>−</m:t>
                          </m:r>
                          <m:r>
                            <a:rPr lang="en-US" b="0" i="1" smtClean="0">
                              <a:latin typeface="Cambria Math"/>
                            </a:rPr>
                            <m:t>4+</m:t>
                          </m:r>
                          <m:rad>
                            <m:radPr>
                              <m:degHide m:val="on"/>
                              <m:ctrlPr>
                                <a:rPr lang="en-US" i="1" smtClean="0">
                                  <a:latin typeface="Cambria Math"/>
                                </a:rPr>
                              </m:ctrlPr>
                            </m:radPr>
                            <m:deg/>
                            <m:e>
                              <m:r>
                                <a:rPr lang="en-US" b="0" i="1" smtClean="0">
                                  <a:latin typeface="Cambria Math"/>
                                </a:rPr>
                                <m:t>8</m:t>
                              </m:r>
                            </m:e>
                          </m:rad>
                        </m:num>
                        <m:den>
                          <m:r>
                            <a:rPr lang="en-US" i="1" smtClean="0">
                              <a:latin typeface="Cambria Math"/>
                            </a:rPr>
                            <m:t>2</m:t>
                          </m:r>
                        </m:den>
                      </m:f>
                    </m:oMath>
                  </m:oMathPara>
                </a14:m>
                <a:endParaRPr lang="en-US" dirty="0"/>
              </a:p>
            </p:txBody>
          </p:sp>
        </mc:Choice>
        <mc:Fallback>
          <p:sp>
            <p:nvSpPr>
              <p:cNvPr id="8" name="TextBox 7"/>
              <p:cNvSpPr txBox="1">
                <a:spLocks noRot="1" noChangeAspect="1" noMove="1" noResize="1" noEditPoints="1" noAdjustHandles="1" noChangeArrowheads="1" noChangeShapeType="1" noTextEdit="1"/>
              </p:cNvSpPr>
              <p:nvPr/>
            </p:nvSpPr>
            <p:spPr>
              <a:xfrm>
                <a:off x="0" y="3124876"/>
                <a:ext cx="3200400" cy="68512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TextBox 8"/>
              <p:cNvSpPr txBox="1"/>
              <p:nvPr/>
            </p:nvSpPr>
            <p:spPr>
              <a:xfrm>
                <a:off x="3657600" y="3124200"/>
                <a:ext cx="3200400" cy="68512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i="1" smtClean="0">
                          <a:latin typeface="Cambria Math"/>
                        </a:rPr>
                        <m:t>𝑥</m:t>
                      </m:r>
                      <m:r>
                        <a:rPr lang="en-US" i="1" smtClean="0">
                          <a:latin typeface="Cambria Math"/>
                        </a:rPr>
                        <m:t>=</m:t>
                      </m:r>
                      <m:f>
                        <m:fPr>
                          <m:ctrlPr>
                            <a:rPr lang="en-US" i="1" smtClean="0">
                              <a:latin typeface="Cambria Math"/>
                            </a:rPr>
                          </m:ctrlPr>
                        </m:fPr>
                        <m:num>
                          <m:r>
                            <a:rPr lang="en-US" i="1" smtClean="0">
                              <a:latin typeface="Cambria Math"/>
                            </a:rPr>
                            <m:t>−</m:t>
                          </m:r>
                          <m:r>
                            <a:rPr lang="en-US" b="0" i="1" smtClean="0">
                              <a:latin typeface="Cambria Math"/>
                            </a:rPr>
                            <m:t>4−</m:t>
                          </m:r>
                          <m:rad>
                            <m:radPr>
                              <m:degHide m:val="on"/>
                              <m:ctrlPr>
                                <a:rPr lang="en-US" i="1" smtClean="0">
                                  <a:latin typeface="Cambria Math"/>
                                </a:rPr>
                              </m:ctrlPr>
                            </m:radPr>
                            <m:deg/>
                            <m:e>
                              <m:r>
                                <a:rPr lang="en-US" b="0" i="1" smtClean="0">
                                  <a:latin typeface="Cambria Math"/>
                                </a:rPr>
                                <m:t>8</m:t>
                              </m:r>
                            </m:e>
                          </m:rad>
                        </m:num>
                        <m:den>
                          <m:r>
                            <a:rPr lang="en-US" i="1" smtClean="0">
                              <a:latin typeface="Cambria Math"/>
                            </a:rPr>
                            <m:t>2</m:t>
                          </m:r>
                        </m:den>
                      </m:f>
                    </m:oMath>
                  </m:oMathPara>
                </a14:m>
                <a:endParaRPr lang="en-US" dirty="0"/>
              </a:p>
            </p:txBody>
          </p:sp>
        </mc:Choice>
        <mc:Fallback>
          <p:sp>
            <p:nvSpPr>
              <p:cNvPr id="9" name="TextBox 8"/>
              <p:cNvSpPr txBox="1">
                <a:spLocks noRot="1" noChangeAspect="1" noMove="1" noResize="1" noEditPoints="1" noAdjustHandles="1" noChangeArrowheads="1" noChangeShapeType="1" noTextEdit="1"/>
              </p:cNvSpPr>
              <p:nvPr/>
            </p:nvSpPr>
            <p:spPr>
              <a:xfrm>
                <a:off x="3657600" y="3124200"/>
                <a:ext cx="3200400" cy="685124"/>
              </a:xfrm>
              <a:prstGeom prst="rect">
                <a:avLst/>
              </a:prstGeom>
              <a:blipFill rotWithShape="1">
                <a:blip r:embed="rId5"/>
                <a:stretch>
                  <a:fillRect/>
                </a:stretch>
              </a:blipFill>
            </p:spPr>
            <p:txBody>
              <a:bodyPr/>
              <a:lstStyle/>
              <a:p>
                <a:r>
                  <a:rPr lang="en-US">
                    <a:noFill/>
                  </a:rPr>
                  <a:t> </a:t>
                </a:r>
              </a:p>
            </p:txBody>
          </p:sp>
        </mc:Fallback>
      </mc:AlternateContent>
      <p:sp>
        <p:nvSpPr>
          <p:cNvPr id="10" name="TextBox 9"/>
          <p:cNvSpPr txBox="1"/>
          <p:nvPr/>
        </p:nvSpPr>
        <p:spPr>
          <a:xfrm>
            <a:off x="0" y="3969603"/>
            <a:ext cx="6858000" cy="461665"/>
          </a:xfrm>
          <a:prstGeom prst="rect">
            <a:avLst/>
          </a:prstGeom>
          <a:noFill/>
        </p:spPr>
        <p:txBody>
          <a:bodyPr wrap="square" rtlCol="0">
            <a:spAutoFit/>
          </a:bodyPr>
          <a:lstStyle/>
          <a:p>
            <a:pPr algn="ctr"/>
            <a:r>
              <a:rPr lang="en-US" sz="2400" b="1" dirty="0" smtClean="0">
                <a:solidFill>
                  <a:schemeClr val="accent4"/>
                </a:solidFill>
              </a:rPr>
              <a:t>Now let’s multiply the roots…</a:t>
            </a:r>
            <a:endParaRPr lang="en-US" sz="2400" b="1" dirty="0">
              <a:solidFill>
                <a:schemeClr val="accent4"/>
              </a:solidFill>
            </a:endParaRPr>
          </a:p>
        </p:txBody>
      </p:sp>
      <mc:AlternateContent xmlns:mc="http://schemas.openxmlformats.org/markup-compatibility/2006">
        <mc:Choice xmlns:a14="http://schemas.microsoft.com/office/drawing/2010/main" Requires="a14">
          <p:sp>
            <p:nvSpPr>
              <p:cNvPr id="11" name="TextBox 10"/>
              <p:cNvSpPr txBox="1"/>
              <p:nvPr/>
            </p:nvSpPr>
            <p:spPr>
              <a:xfrm>
                <a:off x="0" y="4419600"/>
                <a:ext cx="6858000" cy="1038298"/>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d>
                        <m:dPr>
                          <m:ctrlPr>
                            <a:rPr lang="en-US" sz="2600" i="1" smtClean="0">
                              <a:latin typeface="Cambria Math"/>
                            </a:rPr>
                          </m:ctrlPr>
                        </m:dPr>
                        <m:e>
                          <m:f>
                            <m:fPr>
                              <m:ctrlPr>
                                <a:rPr lang="en-US" sz="2600" i="1">
                                  <a:latin typeface="Cambria Math"/>
                                </a:rPr>
                              </m:ctrlPr>
                            </m:fPr>
                            <m:num>
                              <m:r>
                                <a:rPr lang="en-US" sz="2600" i="1">
                                  <a:latin typeface="Cambria Math"/>
                                </a:rPr>
                                <m:t>−4+</m:t>
                              </m:r>
                              <m:rad>
                                <m:radPr>
                                  <m:degHide m:val="on"/>
                                  <m:ctrlPr>
                                    <a:rPr lang="en-US" sz="2600" i="1">
                                      <a:latin typeface="Cambria Math"/>
                                    </a:rPr>
                                  </m:ctrlPr>
                                </m:radPr>
                                <m:deg/>
                                <m:e>
                                  <m:r>
                                    <a:rPr lang="en-US" sz="2600" i="1">
                                      <a:latin typeface="Cambria Math"/>
                                    </a:rPr>
                                    <m:t>8</m:t>
                                  </m:r>
                                </m:e>
                              </m:rad>
                            </m:num>
                            <m:den>
                              <m:r>
                                <a:rPr lang="en-US" sz="2600" i="1">
                                  <a:latin typeface="Cambria Math"/>
                                </a:rPr>
                                <m:t>2</m:t>
                              </m:r>
                            </m:den>
                          </m:f>
                        </m:e>
                      </m:d>
                      <m:d>
                        <m:dPr>
                          <m:ctrlPr>
                            <a:rPr lang="en-US" sz="2600" i="1" smtClean="0">
                              <a:latin typeface="Cambria Math"/>
                            </a:rPr>
                          </m:ctrlPr>
                        </m:dPr>
                        <m:e>
                          <m:f>
                            <m:fPr>
                              <m:ctrlPr>
                                <a:rPr lang="en-US" sz="2600" i="1">
                                  <a:latin typeface="Cambria Math"/>
                                </a:rPr>
                              </m:ctrlPr>
                            </m:fPr>
                            <m:num>
                              <m:r>
                                <a:rPr lang="en-US" sz="2600" i="1">
                                  <a:latin typeface="Cambria Math"/>
                                </a:rPr>
                                <m:t>−</m:t>
                              </m:r>
                              <m:r>
                                <a:rPr lang="en-US" sz="2600" b="0" i="1" smtClean="0">
                                  <a:latin typeface="Cambria Math"/>
                                </a:rPr>
                                <m:t>4−</m:t>
                              </m:r>
                              <m:rad>
                                <m:radPr>
                                  <m:degHide m:val="on"/>
                                  <m:ctrlPr>
                                    <a:rPr lang="en-US" sz="2600" i="1">
                                      <a:latin typeface="Cambria Math"/>
                                    </a:rPr>
                                  </m:ctrlPr>
                                </m:radPr>
                                <m:deg/>
                                <m:e>
                                  <m:r>
                                    <a:rPr lang="en-US" sz="2600" i="1">
                                      <a:latin typeface="Cambria Math"/>
                                    </a:rPr>
                                    <m:t>8</m:t>
                                  </m:r>
                                </m:e>
                              </m:rad>
                            </m:num>
                            <m:den>
                              <m:r>
                                <a:rPr lang="en-US" sz="2600" i="1">
                                  <a:latin typeface="Cambria Math"/>
                                </a:rPr>
                                <m:t>2</m:t>
                              </m:r>
                            </m:den>
                          </m:f>
                        </m:e>
                      </m:d>
                      <m:r>
                        <a:rPr lang="en-US" sz="2600" b="0" i="1" smtClean="0">
                          <a:latin typeface="Cambria Math"/>
                        </a:rPr>
                        <m:t>=</m:t>
                      </m:r>
                      <m:d>
                        <m:dPr>
                          <m:ctrlPr>
                            <a:rPr lang="en-US" sz="2600" b="0" i="1" smtClean="0">
                              <a:latin typeface="Cambria Math"/>
                            </a:rPr>
                          </m:ctrlPr>
                        </m:dPr>
                        <m:e>
                          <m:f>
                            <m:fPr>
                              <m:ctrlPr>
                                <a:rPr lang="en-US" sz="2600" b="0" i="1" smtClean="0">
                                  <a:latin typeface="Cambria Math"/>
                                </a:rPr>
                              </m:ctrlPr>
                            </m:fPr>
                            <m:num>
                              <m:r>
                                <a:rPr lang="en-US" sz="2600" b="0" i="1" smtClean="0">
                                  <a:latin typeface="Cambria Math"/>
                                </a:rPr>
                                <m:t>16−8</m:t>
                              </m:r>
                            </m:num>
                            <m:den>
                              <m:r>
                                <a:rPr lang="en-US" sz="2600" b="0" i="1" smtClean="0">
                                  <a:latin typeface="Cambria Math"/>
                                </a:rPr>
                                <m:t>4</m:t>
                              </m:r>
                            </m:den>
                          </m:f>
                        </m:e>
                      </m:d>
                      <m:r>
                        <a:rPr lang="en-US" sz="2600" b="0" i="1" smtClean="0">
                          <a:latin typeface="Cambria Math"/>
                        </a:rPr>
                        <m:t>=</m:t>
                      </m:r>
                      <m:f>
                        <m:fPr>
                          <m:ctrlPr>
                            <a:rPr lang="en-US" sz="2600" b="0" i="1" smtClean="0">
                              <a:latin typeface="Cambria Math"/>
                            </a:rPr>
                          </m:ctrlPr>
                        </m:fPr>
                        <m:num>
                          <m:r>
                            <a:rPr lang="en-US" sz="2600" b="0" i="1" smtClean="0">
                              <a:latin typeface="Cambria Math"/>
                            </a:rPr>
                            <m:t>8</m:t>
                          </m:r>
                        </m:num>
                        <m:den>
                          <m:r>
                            <a:rPr lang="en-US" sz="2600" b="0" i="1" smtClean="0">
                              <a:latin typeface="Cambria Math"/>
                            </a:rPr>
                            <m:t>4</m:t>
                          </m:r>
                        </m:den>
                      </m:f>
                      <m:r>
                        <a:rPr lang="en-US" sz="2600" b="0" i="1" smtClean="0">
                          <a:latin typeface="Cambria Math"/>
                        </a:rPr>
                        <m:t>= 2</m:t>
                      </m:r>
                    </m:oMath>
                  </m:oMathPara>
                </a14:m>
                <a:endParaRPr lang="en-US" sz="2600" dirty="0"/>
              </a:p>
            </p:txBody>
          </p:sp>
        </mc:Choice>
        <mc:Fallback>
          <p:sp>
            <p:nvSpPr>
              <p:cNvPr id="11" name="TextBox 10"/>
              <p:cNvSpPr txBox="1">
                <a:spLocks noRot="1" noChangeAspect="1" noMove="1" noResize="1" noEditPoints="1" noAdjustHandles="1" noChangeArrowheads="1" noChangeShapeType="1" noTextEdit="1"/>
              </p:cNvSpPr>
              <p:nvPr/>
            </p:nvSpPr>
            <p:spPr>
              <a:xfrm>
                <a:off x="0" y="4419600"/>
                <a:ext cx="6858000" cy="1038298"/>
              </a:xfrm>
              <a:prstGeom prst="rect">
                <a:avLst/>
              </a:prstGeom>
              <a:blipFill rotWithShape="1">
                <a:blip r:embed="rId6"/>
                <a:stretch>
                  <a:fillRect/>
                </a:stretch>
              </a:blipFill>
            </p:spPr>
            <p:txBody>
              <a:bodyPr/>
              <a:lstStyle/>
              <a:p>
                <a:r>
                  <a:rPr lang="en-US">
                    <a:noFill/>
                  </a:rPr>
                  <a:t> </a:t>
                </a:r>
              </a:p>
            </p:txBody>
          </p:sp>
        </mc:Fallback>
      </mc:AlternateContent>
      <p:sp>
        <p:nvSpPr>
          <p:cNvPr id="12" name="Rectangle 11"/>
          <p:cNvSpPr/>
          <p:nvPr/>
        </p:nvSpPr>
        <p:spPr>
          <a:xfrm>
            <a:off x="6339840" y="4754880"/>
            <a:ext cx="304800" cy="381000"/>
          </a:xfrm>
          <a:prstGeom prst="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3" name="TextBox 12"/>
          <p:cNvSpPr txBox="1"/>
          <p:nvPr/>
        </p:nvSpPr>
        <p:spPr>
          <a:xfrm>
            <a:off x="-76200" y="5638800"/>
            <a:ext cx="7010400" cy="1200329"/>
          </a:xfrm>
          <a:prstGeom prst="rect">
            <a:avLst/>
          </a:prstGeom>
          <a:noFill/>
        </p:spPr>
        <p:txBody>
          <a:bodyPr wrap="square" rtlCol="0">
            <a:spAutoFit/>
          </a:bodyPr>
          <a:lstStyle/>
          <a:p>
            <a:pPr algn="ctr"/>
            <a:r>
              <a:rPr lang="en-US" sz="2400" b="1" dirty="0" smtClean="0">
                <a:solidFill>
                  <a:schemeClr val="accent4"/>
                </a:solidFill>
              </a:rPr>
              <a:t>Have you noticed that the product of the roots (if the quadratic is written as ax</a:t>
            </a:r>
            <a:r>
              <a:rPr lang="en-US" sz="2400" b="1" baseline="30000" dirty="0" smtClean="0">
                <a:solidFill>
                  <a:schemeClr val="accent4"/>
                </a:solidFill>
              </a:rPr>
              <a:t>2</a:t>
            </a:r>
            <a:r>
              <a:rPr lang="en-US" sz="2400" b="1" dirty="0" smtClean="0">
                <a:solidFill>
                  <a:schemeClr val="accent4"/>
                </a:solidFill>
              </a:rPr>
              <a:t> + bx + c = 0) is always       ?</a:t>
            </a:r>
          </a:p>
          <a:p>
            <a:pPr algn="ctr"/>
            <a:r>
              <a:rPr lang="en-US" sz="2400" b="1" dirty="0" smtClean="0">
                <a:solidFill>
                  <a:schemeClr val="accent4"/>
                </a:solidFill>
              </a:rPr>
              <a:t>Here’s a cool proof… (Basically what we just did)</a:t>
            </a:r>
            <a:endParaRPr lang="en-US" sz="2400" b="1" dirty="0">
              <a:solidFill>
                <a:schemeClr val="accent4"/>
              </a:solidFill>
            </a:endParaRPr>
          </a:p>
        </p:txBody>
      </p:sp>
      <p:sp>
        <p:nvSpPr>
          <p:cNvPr id="14" name="TextBox 13"/>
          <p:cNvSpPr txBox="1"/>
          <p:nvPr/>
        </p:nvSpPr>
        <p:spPr>
          <a:xfrm>
            <a:off x="6217920" y="5928360"/>
            <a:ext cx="441960" cy="369332"/>
          </a:xfrm>
          <a:prstGeom prst="rect">
            <a:avLst/>
          </a:prstGeom>
          <a:noFill/>
        </p:spPr>
        <p:txBody>
          <a:bodyPr wrap="square" rtlCol="0">
            <a:spAutoFit/>
          </a:bodyPr>
          <a:lstStyle/>
          <a:p>
            <a:r>
              <a:rPr lang="en-US" b="1" dirty="0" smtClean="0">
                <a:solidFill>
                  <a:schemeClr val="accent4"/>
                </a:solidFill>
              </a:rPr>
              <a:t>c</a:t>
            </a:r>
            <a:endParaRPr lang="en-US" b="1" dirty="0">
              <a:solidFill>
                <a:schemeClr val="accent4"/>
              </a:solidFill>
            </a:endParaRPr>
          </a:p>
        </p:txBody>
      </p:sp>
      <p:cxnSp>
        <p:nvCxnSpPr>
          <p:cNvPr id="15" name="Straight Connector 14"/>
          <p:cNvCxnSpPr/>
          <p:nvPr/>
        </p:nvCxnSpPr>
        <p:spPr>
          <a:xfrm>
            <a:off x="6248400" y="6230291"/>
            <a:ext cx="220980" cy="0"/>
          </a:xfrm>
          <a:prstGeom prst="line">
            <a:avLst/>
          </a:prstGeom>
        </p:spPr>
        <p:style>
          <a:lnRef idx="2">
            <a:schemeClr val="accent4"/>
          </a:lnRef>
          <a:fillRef idx="0">
            <a:schemeClr val="accent4"/>
          </a:fillRef>
          <a:effectRef idx="1">
            <a:schemeClr val="accent4"/>
          </a:effectRef>
          <a:fontRef idx="minor">
            <a:schemeClr val="tx1"/>
          </a:fontRef>
        </p:style>
      </p:cxnSp>
      <p:sp>
        <p:nvSpPr>
          <p:cNvPr id="16" name="TextBox 15"/>
          <p:cNvSpPr txBox="1"/>
          <p:nvPr/>
        </p:nvSpPr>
        <p:spPr>
          <a:xfrm>
            <a:off x="6217920" y="6135279"/>
            <a:ext cx="441960" cy="369332"/>
          </a:xfrm>
          <a:prstGeom prst="rect">
            <a:avLst/>
          </a:prstGeom>
          <a:noFill/>
        </p:spPr>
        <p:txBody>
          <a:bodyPr wrap="square" rtlCol="0">
            <a:spAutoFit/>
          </a:bodyPr>
          <a:lstStyle/>
          <a:p>
            <a:r>
              <a:rPr lang="en-US" b="1" dirty="0">
                <a:solidFill>
                  <a:schemeClr val="accent4"/>
                </a:solidFill>
              </a:rPr>
              <a:t>a</a:t>
            </a:r>
          </a:p>
        </p:txBody>
      </p:sp>
      <mc:AlternateContent xmlns:mc="http://schemas.openxmlformats.org/markup-compatibility/2006">
        <mc:Choice xmlns:a14="http://schemas.microsoft.com/office/drawing/2010/main" Requires="a14">
          <p:sp>
            <p:nvSpPr>
              <p:cNvPr id="17" name="TextBox 16"/>
              <p:cNvSpPr txBox="1"/>
              <p:nvPr/>
            </p:nvSpPr>
            <p:spPr>
              <a:xfrm>
                <a:off x="0" y="6828686"/>
                <a:ext cx="6858000" cy="231531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d>
                        <m:dPr>
                          <m:ctrlPr>
                            <a:rPr lang="en-US" sz="3200" i="1" smtClean="0">
                              <a:latin typeface="Cambria Math"/>
                            </a:rPr>
                          </m:ctrlPr>
                        </m:dPr>
                        <m:e>
                          <m:f>
                            <m:fPr>
                              <m:ctrlPr>
                                <a:rPr lang="en-US" sz="3200" i="1">
                                  <a:latin typeface="Cambria Math"/>
                                </a:rPr>
                              </m:ctrlPr>
                            </m:fPr>
                            <m:num>
                              <m:r>
                                <a:rPr lang="en-US" sz="3200" i="1">
                                  <a:latin typeface="Cambria Math"/>
                                </a:rPr>
                                <m:t>−</m:t>
                              </m:r>
                              <m:r>
                                <a:rPr lang="en-US" sz="3200" b="0" i="1" smtClean="0">
                                  <a:latin typeface="Cambria Math"/>
                                </a:rPr>
                                <m:t>𝑏</m:t>
                              </m:r>
                              <m:r>
                                <a:rPr lang="en-US" sz="3200" i="1">
                                  <a:latin typeface="Cambria Math"/>
                                </a:rPr>
                                <m:t>+</m:t>
                              </m:r>
                              <m:rad>
                                <m:radPr>
                                  <m:degHide m:val="on"/>
                                  <m:ctrlPr>
                                    <a:rPr lang="en-US" sz="3200" i="1">
                                      <a:latin typeface="Cambria Math"/>
                                    </a:rPr>
                                  </m:ctrlPr>
                                </m:radPr>
                                <m:deg/>
                                <m:e>
                                  <m:sSup>
                                    <m:sSupPr>
                                      <m:ctrlPr>
                                        <a:rPr lang="en-US" sz="3200" i="1" smtClean="0">
                                          <a:latin typeface="Cambria Math"/>
                                        </a:rPr>
                                      </m:ctrlPr>
                                    </m:sSupPr>
                                    <m:e>
                                      <m:r>
                                        <a:rPr lang="en-US" sz="3200" b="0" i="1" smtClean="0">
                                          <a:latin typeface="Cambria Math"/>
                                        </a:rPr>
                                        <m:t>𝑏</m:t>
                                      </m:r>
                                    </m:e>
                                    <m:sup>
                                      <m:r>
                                        <a:rPr lang="en-US" sz="3200" b="0" i="1" smtClean="0">
                                          <a:latin typeface="Cambria Math"/>
                                        </a:rPr>
                                        <m:t>2</m:t>
                                      </m:r>
                                    </m:sup>
                                  </m:sSup>
                                  <m:r>
                                    <a:rPr lang="en-US" sz="3200" b="0" i="1" smtClean="0">
                                      <a:latin typeface="Cambria Math"/>
                                    </a:rPr>
                                    <m:t>−4</m:t>
                                  </m:r>
                                  <m:r>
                                    <a:rPr lang="en-US" sz="3200" b="0" i="1" smtClean="0">
                                      <a:latin typeface="Cambria Math"/>
                                    </a:rPr>
                                    <m:t>𝑎𝑐</m:t>
                                  </m:r>
                                </m:e>
                              </m:rad>
                            </m:num>
                            <m:den>
                              <m:r>
                                <a:rPr lang="en-US" sz="3200" i="1">
                                  <a:latin typeface="Cambria Math"/>
                                </a:rPr>
                                <m:t>2</m:t>
                              </m:r>
                              <m:r>
                                <a:rPr lang="en-US" sz="3200" b="0" i="1" smtClean="0">
                                  <a:latin typeface="Cambria Math"/>
                                </a:rPr>
                                <m:t>𝑎</m:t>
                              </m:r>
                            </m:den>
                          </m:f>
                        </m:e>
                      </m:d>
                      <m:d>
                        <m:dPr>
                          <m:ctrlPr>
                            <a:rPr lang="en-US" sz="3200" i="1">
                              <a:latin typeface="Cambria Math"/>
                            </a:rPr>
                          </m:ctrlPr>
                        </m:dPr>
                        <m:e>
                          <m:f>
                            <m:fPr>
                              <m:ctrlPr>
                                <a:rPr lang="en-US" sz="3200" i="1">
                                  <a:latin typeface="Cambria Math"/>
                                </a:rPr>
                              </m:ctrlPr>
                            </m:fPr>
                            <m:num>
                              <m:r>
                                <a:rPr lang="en-US" sz="3200" i="1">
                                  <a:latin typeface="Cambria Math"/>
                                </a:rPr>
                                <m:t>−</m:t>
                              </m:r>
                              <m:r>
                                <a:rPr lang="en-US" sz="3200" b="0" i="1" smtClean="0">
                                  <a:latin typeface="Cambria Math"/>
                                </a:rPr>
                                <m:t>𝑏</m:t>
                              </m:r>
                              <m:r>
                                <a:rPr lang="en-US" sz="3200" b="0" i="1" smtClean="0">
                                  <a:latin typeface="Cambria Math"/>
                                </a:rPr>
                                <m:t>−</m:t>
                              </m:r>
                              <m:rad>
                                <m:radPr>
                                  <m:degHide m:val="on"/>
                                  <m:ctrlPr>
                                    <a:rPr lang="en-US" sz="3200" i="1">
                                      <a:latin typeface="Cambria Math"/>
                                    </a:rPr>
                                  </m:ctrlPr>
                                </m:radPr>
                                <m:deg/>
                                <m:e>
                                  <m:sSup>
                                    <m:sSupPr>
                                      <m:ctrlPr>
                                        <a:rPr lang="en-US" sz="3200" i="1" smtClean="0">
                                          <a:latin typeface="Cambria Math"/>
                                        </a:rPr>
                                      </m:ctrlPr>
                                    </m:sSupPr>
                                    <m:e>
                                      <m:r>
                                        <a:rPr lang="en-US" sz="3200" b="0" i="1" smtClean="0">
                                          <a:latin typeface="Cambria Math"/>
                                        </a:rPr>
                                        <m:t>𝑏</m:t>
                                      </m:r>
                                    </m:e>
                                    <m:sup>
                                      <m:r>
                                        <a:rPr lang="en-US" sz="3200" b="0" i="1" smtClean="0">
                                          <a:latin typeface="Cambria Math"/>
                                        </a:rPr>
                                        <m:t>2</m:t>
                                      </m:r>
                                    </m:sup>
                                  </m:sSup>
                                  <m:r>
                                    <a:rPr lang="en-US" sz="3200" b="0" i="1" smtClean="0">
                                      <a:latin typeface="Cambria Math"/>
                                    </a:rPr>
                                    <m:t>−4</m:t>
                                  </m:r>
                                  <m:r>
                                    <a:rPr lang="en-US" sz="3200" b="0" i="1" smtClean="0">
                                      <a:latin typeface="Cambria Math"/>
                                    </a:rPr>
                                    <m:t>𝑎𝑐</m:t>
                                  </m:r>
                                </m:e>
                              </m:rad>
                            </m:num>
                            <m:den>
                              <m:r>
                                <a:rPr lang="en-US" sz="3200" i="1">
                                  <a:latin typeface="Cambria Math"/>
                                </a:rPr>
                                <m:t>2</m:t>
                              </m:r>
                              <m:r>
                                <a:rPr lang="en-US" sz="3200" b="0" i="1" smtClean="0">
                                  <a:latin typeface="Cambria Math"/>
                                </a:rPr>
                                <m:t>𝑎</m:t>
                              </m:r>
                            </m:den>
                          </m:f>
                        </m:e>
                      </m:d>
                      <m:r>
                        <a:rPr lang="en-US" sz="3200" i="1">
                          <a:latin typeface="Cambria Math"/>
                        </a:rPr>
                        <m:t>=</m:t>
                      </m:r>
                      <m:d>
                        <m:dPr>
                          <m:ctrlPr>
                            <a:rPr lang="en-US" sz="3200" i="1">
                              <a:latin typeface="Cambria Math"/>
                            </a:rPr>
                          </m:ctrlPr>
                        </m:dPr>
                        <m:e>
                          <m:f>
                            <m:fPr>
                              <m:ctrlPr>
                                <a:rPr lang="en-US" sz="3200" i="1" smtClean="0">
                                  <a:latin typeface="Cambria Math"/>
                                </a:rPr>
                              </m:ctrlPr>
                            </m:fPr>
                            <m:num>
                              <m:sSup>
                                <m:sSupPr>
                                  <m:ctrlPr>
                                    <a:rPr lang="en-US" sz="3200" i="1" smtClean="0">
                                      <a:latin typeface="Cambria Math"/>
                                    </a:rPr>
                                  </m:ctrlPr>
                                </m:sSupPr>
                                <m:e>
                                  <m:r>
                                    <a:rPr lang="en-US" sz="3200" b="0" i="1" smtClean="0">
                                      <a:latin typeface="Cambria Math"/>
                                    </a:rPr>
                                    <m:t>𝑏</m:t>
                                  </m:r>
                                </m:e>
                                <m:sup>
                                  <m:r>
                                    <a:rPr lang="en-US" sz="3200" b="0" i="1" smtClean="0">
                                      <a:latin typeface="Cambria Math"/>
                                    </a:rPr>
                                    <m:t>2</m:t>
                                  </m:r>
                                </m:sup>
                              </m:sSup>
                              <m:r>
                                <a:rPr lang="en-US" sz="3200" b="0" i="1" smtClean="0">
                                  <a:latin typeface="Cambria Math"/>
                                </a:rPr>
                                <m:t>−</m:t>
                              </m:r>
                              <m:sSup>
                                <m:sSupPr>
                                  <m:ctrlPr>
                                    <a:rPr lang="en-US" sz="3200" b="0" i="1" smtClean="0">
                                      <a:latin typeface="Cambria Math"/>
                                    </a:rPr>
                                  </m:ctrlPr>
                                </m:sSupPr>
                                <m:e>
                                  <m:r>
                                    <a:rPr lang="en-US" sz="3200" b="0" i="1" smtClean="0">
                                      <a:latin typeface="Cambria Math"/>
                                    </a:rPr>
                                    <m:t>(</m:t>
                                  </m:r>
                                  <m:r>
                                    <a:rPr lang="en-US" sz="3200" b="0" i="1" smtClean="0">
                                      <a:latin typeface="Cambria Math"/>
                                    </a:rPr>
                                    <m:t>𝑏</m:t>
                                  </m:r>
                                </m:e>
                                <m:sup>
                                  <m:r>
                                    <a:rPr lang="en-US" sz="3200" b="0" i="1" smtClean="0">
                                      <a:latin typeface="Cambria Math"/>
                                    </a:rPr>
                                    <m:t>2</m:t>
                                  </m:r>
                                </m:sup>
                              </m:sSup>
                              <m:r>
                                <a:rPr lang="en-US" sz="3200" b="0" i="1" smtClean="0">
                                  <a:latin typeface="Cambria Math"/>
                                </a:rPr>
                                <m:t>−4</m:t>
                              </m:r>
                              <m:r>
                                <a:rPr lang="en-US" sz="3200" b="0" i="1" smtClean="0">
                                  <a:latin typeface="Cambria Math"/>
                                </a:rPr>
                                <m:t>𝑎𝑐</m:t>
                              </m:r>
                              <m:r>
                                <a:rPr lang="en-US" sz="3200" b="0" i="1" smtClean="0">
                                  <a:latin typeface="Cambria Math"/>
                                </a:rPr>
                                <m:t>)</m:t>
                              </m:r>
                            </m:num>
                            <m:den>
                              <m:r>
                                <a:rPr lang="en-US" sz="3200" i="1">
                                  <a:latin typeface="Cambria Math"/>
                                </a:rPr>
                                <m:t>4</m:t>
                              </m:r>
                              <m:sSup>
                                <m:sSupPr>
                                  <m:ctrlPr>
                                    <a:rPr lang="en-US" sz="3200" i="1" smtClean="0">
                                      <a:latin typeface="Cambria Math"/>
                                    </a:rPr>
                                  </m:ctrlPr>
                                </m:sSupPr>
                                <m:e>
                                  <m:r>
                                    <a:rPr lang="en-US" sz="3200" b="0" i="1" smtClean="0">
                                      <a:latin typeface="Cambria Math"/>
                                    </a:rPr>
                                    <m:t>𝑎</m:t>
                                  </m:r>
                                </m:e>
                                <m:sup>
                                  <m:r>
                                    <a:rPr lang="en-US" sz="3200" b="0" i="1" smtClean="0">
                                      <a:latin typeface="Cambria Math"/>
                                    </a:rPr>
                                    <m:t>2</m:t>
                                  </m:r>
                                </m:sup>
                              </m:sSup>
                            </m:den>
                          </m:f>
                        </m:e>
                      </m:d>
                      <m:r>
                        <a:rPr lang="en-US" sz="3200" i="1">
                          <a:latin typeface="Cambria Math"/>
                        </a:rPr>
                        <m:t>=</m:t>
                      </m:r>
                      <m:f>
                        <m:fPr>
                          <m:ctrlPr>
                            <a:rPr lang="en-US" sz="3200" i="1">
                              <a:latin typeface="Cambria Math"/>
                            </a:rPr>
                          </m:ctrlPr>
                        </m:fPr>
                        <m:num>
                          <m:r>
                            <a:rPr lang="en-US" sz="3200" b="0" i="1" smtClean="0">
                              <a:latin typeface="Cambria Math"/>
                            </a:rPr>
                            <m:t>4</m:t>
                          </m:r>
                          <m:r>
                            <a:rPr lang="en-US" sz="3200" b="0" i="1" smtClean="0">
                              <a:latin typeface="Cambria Math"/>
                            </a:rPr>
                            <m:t>𝑎𝑐</m:t>
                          </m:r>
                        </m:num>
                        <m:den>
                          <m:r>
                            <a:rPr lang="en-US" sz="3200" i="1">
                              <a:latin typeface="Cambria Math"/>
                            </a:rPr>
                            <m:t>4</m:t>
                          </m:r>
                          <m:sSup>
                            <m:sSupPr>
                              <m:ctrlPr>
                                <a:rPr lang="en-US" sz="3200" i="1" smtClean="0">
                                  <a:latin typeface="Cambria Math"/>
                                </a:rPr>
                              </m:ctrlPr>
                            </m:sSupPr>
                            <m:e>
                              <m:r>
                                <a:rPr lang="en-US" sz="3200" b="0" i="1" smtClean="0">
                                  <a:latin typeface="Cambria Math"/>
                                </a:rPr>
                                <m:t>𝑎</m:t>
                              </m:r>
                            </m:e>
                            <m:sup>
                              <m:r>
                                <a:rPr lang="en-US" sz="3200" b="0" i="1" smtClean="0">
                                  <a:latin typeface="Cambria Math"/>
                                </a:rPr>
                                <m:t>2</m:t>
                              </m:r>
                            </m:sup>
                          </m:sSup>
                        </m:den>
                      </m:f>
                      <m:r>
                        <a:rPr lang="en-US" sz="3200" i="1">
                          <a:latin typeface="Cambria Math"/>
                        </a:rPr>
                        <m:t>= </m:t>
                      </m:r>
                      <m:f>
                        <m:fPr>
                          <m:ctrlPr>
                            <a:rPr lang="en-US" sz="3200" i="1" smtClean="0">
                              <a:latin typeface="Cambria Math"/>
                            </a:rPr>
                          </m:ctrlPr>
                        </m:fPr>
                        <m:num>
                          <m:r>
                            <a:rPr lang="en-US" sz="3200" b="0" i="1" smtClean="0">
                              <a:latin typeface="Cambria Math"/>
                            </a:rPr>
                            <m:t>𝑐</m:t>
                          </m:r>
                        </m:num>
                        <m:den>
                          <m:r>
                            <a:rPr lang="en-US" sz="3200" b="0" i="1" smtClean="0">
                              <a:latin typeface="Cambria Math"/>
                            </a:rPr>
                            <m:t>𝑎</m:t>
                          </m:r>
                        </m:den>
                      </m:f>
                    </m:oMath>
                  </m:oMathPara>
                </a14:m>
                <a:endParaRPr lang="en-US" sz="3200" dirty="0"/>
              </a:p>
            </p:txBody>
          </p:sp>
        </mc:Choice>
        <mc:Fallback>
          <p:sp>
            <p:nvSpPr>
              <p:cNvPr id="17" name="TextBox 16"/>
              <p:cNvSpPr txBox="1">
                <a:spLocks noRot="1" noChangeAspect="1" noMove="1" noResize="1" noEditPoints="1" noAdjustHandles="1" noChangeArrowheads="1" noChangeShapeType="1" noTextEdit="1"/>
              </p:cNvSpPr>
              <p:nvPr/>
            </p:nvSpPr>
            <p:spPr>
              <a:xfrm>
                <a:off x="0" y="6828686"/>
                <a:ext cx="6858000" cy="2315314"/>
              </a:xfrm>
              <a:prstGeom prst="rect">
                <a:avLst/>
              </a:prstGeom>
              <a:blipFill rotWithShape="1">
                <a:blip r:embed="rId7"/>
                <a:stretch>
                  <a:fillRect/>
                </a:stretch>
              </a:blipFill>
            </p:spPr>
            <p:txBody>
              <a:bodyPr/>
              <a:lstStyle/>
              <a:p>
                <a:r>
                  <a:rPr lang="en-US">
                    <a:noFill/>
                  </a:rPr>
                  <a:t> </a:t>
                </a:r>
              </a:p>
            </p:txBody>
          </p:sp>
        </mc:Fallback>
      </mc:AlternateContent>
      <p:sp>
        <p:nvSpPr>
          <p:cNvPr id="18" name="Smiley Face 17"/>
          <p:cNvSpPr/>
          <p:nvPr/>
        </p:nvSpPr>
        <p:spPr>
          <a:xfrm>
            <a:off x="5977890" y="8229600"/>
            <a:ext cx="762000" cy="762000"/>
          </a:xfrm>
          <a:prstGeom prst="smileyFac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47472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2201</Words>
  <Application>Microsoft Office PowerPoint</Application>
  <PresentationFormat>On-screen Show (4:3)</PresentationFormat>
  <Paragraphs>180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Quadratics and Stuff 8/29/11 (from random tests that I don’t care to disclose at 11:00 pm but I still want to credit them)</vt:lpstr>
      <vt:lpstr>Quadratics and Stuff 8/29/11 (from random tests that I do not care to disclose at 11:00 at night)</vt:lpstr>
      <vt:lpstr>Key</vt:lpstr>
      <vt:lpstr>Key</vt:lpstr>
      <vt:lpstr>Key</vt:lpstr>
      <vt:lpstr>Key</vt:lpstr>
      <vt:lpstr>Key</vt:lpstr>
      <vt:lpstr>Key</vt:lpstr>
      <vt:lpstr>Key</vt:lpstr>
      <vt:lpstr>Key</vt:lpstr>
      <vt:lpstr>Key</vt:lpstr>
      <vt:lpstr>Key</vt:lpstr>
      <vt:lpstr>Key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Math Team! (from Lassiter 2009)</dc:title>
  <dc:creator>Shusha</dc:creator>
  <cp:lastModifiedBy>Shusha</cp:lastModifiedBy>
  <cp:revision>62</cp:revision>
  <dcterms:created xsi:type="dcterms:W3CDTF">2011-08-15T02:22:21Z</dcterms:created>
  <dcterms:modified xsi:type="dcterms:W3CDTF">2011-09-03T21:19:48Z</dcterms:modified>
</cp:coreProperties>
</file>