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706" y="-15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8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35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3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9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9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7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92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3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0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3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812D5-0850-45C9-8AFA-E2E5287F9E4E}" type="datetimeFigureOut">
              <a:rPr lang="en-US" smtClean="0"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9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242686"/>
            <a:ext cx="6705599" cy="5482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Cool Problems</a:t>
            </a:r>
            <a:br>
              <a:rPr lang="en-US" dirty="0" smtClean="0"/>
            </a:br>
            <a:r>
              <a:rPr lang="en-US" sz="1300" dirty="0" smtClean="0"/>
              <a:t>9/1</a:t>
            </a:r>
            <a:r>
              <a:rPr lang="en-US" sz="1300" dirty="0" smtClean="0"/>
              <a:t>9/11 </a:t>
            </a:r>
            <a:r>
              <a:rPr lang="en-US" sz="1300" dirty="0" smtClean="0"/>
              <a:t>(</a:t>
            </a:r>
            <a:r>
              <a:rPr lang="en-US" sz="1300" dirty="0" smtClean="0"/>
              <a:t>from </a:t>
            </a:r>
            <a:r>
              <a:rPr lang="en-US" sz="1300" dirty="0" smtClean="0"/>
              <a:t>tests that I don’t care to disclose </a:t>
            </a:r>
            <a:r>
              <a:rPr lang="en-US" sz="1300" dirty="0" smtClean="0"/>
              <a:t>at who-knows-what-time am but </a:t>
            </a:r>
            <a:r>
              <a:rPr lang="en-US" sz="1300" dirty="0" smtClean="0"/>
              <a:t>still </a:t>
            </a:r>
            <a:r>
              <a:rPr lang="en-US" sz="1300" dirty="0" smtClean="0"/>
              <a:t>should credit </a:t>
            </a:r>
            <a:r>
              <a:rPr lang="en-US" sz="1300" dirty="0" smtClean="0"/>
              <a:t>them)</a:t>
            </a:r>
            <a:endParaRPr lang="en-US" sz="13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6019800" cy="7543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How many perfect numbers between 1 and 100 are also divisible by 3?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When the TI-34 calculator is turned upside down, some numbers still appear to be numbers. For example, 6808 appears to be 8089, but 157 doesn’t appear to be a number when turned upside down. The first number that can be read upside down as a number is 6, and the 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such number is 60. What is the 2009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number that can be read upside down as a number?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The design below is constructed by trisecting a diameter of a circle of area one and creating four semicircles as shown. Find the area of the shaded region.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>
              <a:buFont typeface="+mj-lt"/>
              <a:buAutoNum type="arabicPeriod" startAt="4"/>
            </a:pPr>
            <a:endParaRPr lang="en-US" sz="1800" dirty="0"/>
          </a:p>
          <a:p>
            <a:pPr>
              <a:buFont typeface="+mj-lt"/>
              <a:buAutoNum type="arabicPeriod" startAt="4"/>
            </a:pPr>
            <a:endParaRPr lang="en-US" sz="1800" dirty="0" smtClean="0"/>
          </a:p>
          <a:p>
            <a:pPr>
              <a:buFont typeface="+mj-lt"/>
              <a:buAutoNum type="arabicPeriod" startAt="4"/>
            </a:pPr>
            <a:endParaRPr lang="en-US" sz="1800" dirty="0"/>
          </a:p>
          <a:p>
            <a:pPr>
              <a:buFont typeface="+mj-lt"/>
              <a:buAutoNum type="arabicPeriod" startAt="4"/>
            </a:pPr>
            <a:endParaRPr lang="en-US" sz="1800" dirty="0" smtClean="0"/>
          </a:p>
          <a:p>
            <a:pPr>
              <a:buFont typeface="+mj-lt"/>
              <a:buAutoNum type="arabicPeriod" startAt="4"/>
            </a:pPr>
            <a:endParaRPr lang="en-US" sz="1800" dirty="0" smtClean="0"/>
          </a:p>
        </p:txBody>
      </p:sp>
      <p:sp>
        <p:nvSpPr>
          <p:cNvPr id="2" name="Oval 1"/>
          <p:cNvSpPr/>
          <p:nvPr/>
        </p:nvSpPr>
        <p:spPr>
          <a:xfrm>
            <a:off x="836883" y="6934202"/>
            <a:ext cx="1828800" cy="189449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hord 7"/>
          <p:cNvSpPr/>
          <p:nvPr/>
        </p:nvSpPr>
        <p:spPr>
          <a:xfrm rot="5400000">
            <a:off x="859877" y="7288268"/>
            <a:ext cx="1143000" cy="1186355"/>
          </a:xfrm>
          <a:prstGeom prst="chord">
            <a:avLst>
              <a:gd name="adj1" fmla="val 5389325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hord 8"/>
          <p:cNvSpPr/>
          <p:nvPr/>
        </p:nvSpPr>
        <p:spPr>
          <a:xfrm rot="16200000" flipV="1">
            <a:off x="1502322" y="7277757"/>
            <a:ext cx="1143000" cy="1186355"/>
          </a:xfrm>
          <a:prstGeom prst="chord">
            <a:avLst>
              <a:gd name="adj1" fmla="val 5389325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ord 9"/>
          <p:cNvSpPr/>
          <p:nvPr/>
        </p:nvSpPr>
        <p:spPr>
          <a:xfrm rot="5400000">
            <a:off x="873669" y="7560225"/>
            <a:ext cx="571503" cy="642445"/>
          </a:xfrm>
          <a:prstGeom prst="chord">
            <a:avLst>
              <a:gd name="adj1" fmla="val 5389325"/>
              <a:gd name="adj2" fmla="val 1620001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hord 10"/>
          <p:cNvSpPr/>
          <p:nvPr/>
        </p:nvSpPr>
        <p:spPr>
          <a:xfrm rot="16200000" flipV="1">
            <a:off x="2060026" y="7543796"/>
            <a:ext cx="571503" cy="642445"/>
          </a:xfrm>
          <a:prstGeom prst="chord">
            <a:avLst>
              <a:gd name="adj1" fmla="val 5389325"/>
              <a:gd name="adj2" fmla="val 1620001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2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66184"/>
            <a:ext cx="6477000" cy="5482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Cool Problems</a:t>
            </a:r>
            <a:br>
              <a:rPr lang="en-US" dirty="0" smtClean="0"/>
            </a:br>
            <a:r>
              <a:rPr lang="en-US" sz="1300" dirty="0" smtClean="0">
                <a:solidFill>
                  <a:prstClr val="black"/>
                </a:solidFill>
              </a:rPr>
              <a:t>9/19/11 (Get your sleep while you still can.)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3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6172200" cy="7543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1800" dirty="0" smtClean="0"/>
              <a:t>Find the ratio between the area of a square inscribed in a circle and an equilateral triangle circumscribed about the same circle.</a:t>
            </a:r>
            <a:endParaRPr lang="en-US" sz="1800" dirty="0"/>
          </a:p>
          <a:p>
            <a:pPr marL="514350" indent="-514350">
              <a:buFont typeface="+mj-lt"/>
              <a:buAutoNum type="arabicPeriod" startAt="4"/>
            </a:pPr>
            <a:endParaRPr lang="en-US" sz="1800" dirty="0" smtClean="0"/>
          </a:p>
          <a:p>
            <a:pPr marL="514350" indent="-514350">
              <a:buFont typeface="+mj-lt"/>
              <a:buAutoNum type="arabicPeriod" startAt="4"/>
            </a:pPr>
            <a:endParaRPr lang="en-US" sz="1800" dirty="0"/>
          </a:p>
          <a:p>
            <a:pPr marL="514350" indent="-514350">
              <a:buFont typeface="+mj-lt"/>
              <a:buAutoNum type="arabicPeriod" startAt="4"/>
            </a:pPr>
            <a:endParaRPr lang="en-US" sz="1800" dirty="0" smtClean="0"/>
          </a:p>
          <a:p>
            <a:pPr marL="514350" indent="-514350">
              <a:buFont typeface="+mj-lt"/>
              <a:buAutoNum type="arabicPeriod" startAt="4"/>
            </a:pPr>
            <a:endParaRPr lang="en-US" sz="1800" dirty="0" smtClean="0"/>
          </a:p>
          <a:p>
            <a:pPr marL="514350" indent="-514350">
              <a:buFont typeface="+mj-lt"/>
              <a:buAutoNum type="arabicPeriod" startAt="4"/>
            </a:pPr>
            <a:endParaRPr lang="en-US" sz="1800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1800" dirty="0" smtClean="0"/>
              <a:t>In the diagram below, OR is a radius of the large circle and a diameter of the small circle. Point A lies on line OR, point P is the midpoint of segment OR, and segments AB and AC are the tangents from A to the small circle. Points B and C lie on the large circle, and segments BC and AR intersect at F. If OP = 9, what is the length of </a:t>
            </a:r>
            <a:r>
              <a:rPr lang="en-US" sz="1800" dirty="0" err="1" smtClean="0"/>
              <a:t>FR</a:t>
            </a:r>
            <a:r>
              <a:rPr lang="en-US" sz="1800" dirty="0" smtClean="0"/>
              <a:t>?</a:t>
            </a:r>
            <a:endParaRPr lang="en-US" sz="1800" dirty="0"/>
          </a:p>
          <a:p>
            <a:pPr marL="514350" indent="-514350">
              <a:buFont typeface="+mj-lt"/>
              <a:buAutoNum type="arabicPeriod" startAt="4"/>
            </a:pPr>
            <a:endParaRPr lang="en-US" sz="1800" dirty="0" smtClean="0"/>
          </a:p>
          <a:p>
            <a:pPr marL="514350" indent="-514350">
              <a:buFont typeface="+mj-lt"/>
              <a:buAutoNum type="arabicPeriod" startAt="4"/>
            </a:pPr>
            <a:endParaRPr lang="en-US" sz="1800" dirty="0" smtClean="0"/>
          </a:p>
          <a:p>
            <a:pPr marL="514350" indent="-514350">
              <a:buFont typeface="+mj-lt"/>
              <a:buAutoNum type="arabicPeriod" startAt="4"/>
            </a:pPr>
            <a:endParaRPr lang="en-US" sz="1800" dirty="0"/>
          </a:p>
          <a:p>
            <a:pPr marL="514350" indent="-514350">
              <a:buNone/>
            </a:pPr>
            <a:endParaRPr lang="en-US" sz="1800" dirty="0"/>
          </a:p>
          <a:p>
            <a:pPr marL="514350" indent="-514350">
              <a:buNone/>
            </a:pPr>
            <a:endParaRPr lang="en-US" sz="1800" dirty="0" smtClean="0"/>
          </a:p>
          <a:p>
            <a:pPr marL="514350" indent="-514350">
              <a:buFont typeface="+mj-lt"/>
              <a:buAutoNum type="arabicPeriod" startAt="8"/>
            </a:pPr>
            <a:endParaRPr lang="en-US" sz="1800" dirty="0" smtClean="0"/>
          </a:p>
        </p:txBody>
      </p:sp>
      <p:sp>
        <p:nvSpPr>
          <p:cNvPr id="2" name="Oval 1"/>
          <p:cNvSpPr/>
          <p:nvPr/>
        </p:nvSpPr>
        <p:spPr>
          <a:xfrm>
            <a:off x="914400" y="5791200"/>
            <a:ext cx="2971800" cy="3048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09498" y="6553200"/>
            <a:ext cx="1485900" cy="152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 rot="16200000">
            <a:off x="1104900" y="6057900"/>
            <a:ext cx="2133600" cy="2514600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3" idx="0"/>
            <a:endCxn id="6" idx="6"/>
          </p:cNvCxnSpPr>
          <p:nvPr/>
        </p:nvCxnSpPr>
        <p:spPr>
          <a:xfrm>
            <a:off x="914400" y="7315200"/>
            <a:ext cx="2980998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0120" y="7129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33600" y="7010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01665" y="6741705"/>
            <a:ext cx="2243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/>
              <a:t>P</a:t>
            </a:r>
            <a:r>
              <a:rPr lang="en-US" dirty="0" smtClean="0"/>
              <a:t> </a:t>
            </a:r>
            <a:r>
              <a:rPr lang="en-US" sz="4800" b="1" dirty="0" smtClean="0"/>
              <a:t>.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381702" y="699463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41532" y="711403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13234" y="826039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97468" y="594213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20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241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Other Cool Problems 9/19/11 (from tests that I don’t care to disclose at who-knows-what-time am but still should credit them)</vt:lpstr>
      <vt:lpstr>Other Cool Problems 9/19/11 (Get your sleep while you still can.)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Math Team! (from Lassiter 2009)</dc:title>
  <dc:creator>Shusha</dc:creator>
  <cp:lastModifiedBy>Shusha</cp:lastModifiedBy>
  <cp:revision>50</cp:revision>
  <dcterms:created xsi:type="dcterms:W3CDTF">2011-08-15T02:22:21Z</dcterms:created>
  <dcterms:modified xsi:type="dcterms:W3CDTF">2011-09-19T01:15:40Z</dcterms:modified>
</cp:coreProperties>
</file>