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658" y="-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3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9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12D5-0850-45C9-8AFA-E2E5287F9E4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6F43-396E-4FCB-8B67-F10BB6B0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9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6184"/>
            <a:ext cx="6477000" cy="54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Circles</a:t>
            </a:r>
            <a:br>
              <a:rPr lang="en-US" dirty="0" smtClean="0"/>
            </a:br>
            <a:r>
              <a:rPr lang="en-US" sz="1300" dirty="0" smtClean="0"/>
              <a:t>9/12/11 (from random tests that I don’t care to disclose at 12:00 am but I still want to credit them)</a:t>
            </a: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830" y="1219200"/>
            <a:ext cx="6705600" cy="807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The area of a circle is 64. What is the circumference?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 piece of floss 24 m long is cut into 3 equal pieces. Each piece is made into a circle. What is the product of the areas of the circles?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Circle B is tangent to Circle A at X, Circle C is tangent to Circle A at Y, and Circles B and C are tangent to each other. If AB = 6,      AC = 5, and BC = 9, what is AX? 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the circumference of a circle whose area is 14</a:t>
            </a:r>
            <a:r>
              <a:rPr lang="el-GR" sz="1800" dirty="0" smtClean="0"/>
              <a:t>π</a:t>
            </a:r>
            <a:r>
              <a:rPr lang="en-US" sz="1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038600" y="4648200"/>
            <a:ext cx="2566037" cy="2667000"/>
            <a:chOff x="4038600" y="4648200"/>
            <a:chExt cx="2566037" cy="2667000"/>
          </a:xfrm>
        </p:grpSpPr>
        <p:sp>
          <p:nvSpPr>
            <p:cNvPr id="21" name="TextBox 20"/>
            <p:cNvSpPr txBox="1"/>
            <p:nvPr/>
          </p:nvSpPr>
          <p:spPr>
            <a:xfrm>
              <a:off x="4953000" y="4648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038600" y="4984532"/>
              <a:ext cx="2566037" cy="2330668"/>
              <a:chOff x="4876800" y="4984532"/>
              <a:chExt cx="1727837" cy="149246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4876800" y="4984532"/>
                <a:ext cx="1524000" cy="14924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5638800" y="5334000"/>
                <a:ext cx="762000" cy="762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334000" y="4997668"/>
                <a:ext cx="517634" cy="48873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>
                <a:stCxn id="6" idx="0"/>
              </p:cNvCxnSpPr>
              <p:nvPr/>
            </p:nvCxnSpPr>
            <p:spPr>
              <a:xfrm>
                <a:off x="5592817" y="4997668"/>
                <a:ext cx="0" cy="73309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3" idx="6"/>
              </p:cNvCxnSpPr>
              <p:nvPr/>
            </p:nvCxnSpPr>
            <p:spPr>
              <a:xfrm flipH="1">
                <a:off x="5592818" y="5715000"/>
                <a:ext cx="807982" cy="1576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5592817" y="5242034"/>
                <a:ext cx="426983" cy="48084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389892" y="561971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906038" y="5668509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89892" y="5131759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375636" y="5514856"/>
                <a:ext cx="22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09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6184"/>
            <a:ext cx="6477000" cy="548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Circles</a:t>
            </a:r>
            <a:br>
              <a:rPr lang="en-US" dirty="0" smtClean="0"/>
            </a:br>
            <a:r>
              <a:rPr lang="en-US" sz="1300" dirty="0" smtClean="0"/>
              <a:t>9/12/11 (from random tests that I do not care to disclose at 12:00  at night)</a:t>
            </a: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6172200" cy="7543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1800" dirty="0" smtClean="0"/>
              <a:t>Two circles with centers A and B are externally tangent at point C. The common tangents to the two circles meets at point P and AP = 30. If the radius of the circle with center A is 10, what is the length of BP?</a:t>
            </a:r>
          </a:p>
          <a:p>
            <a:pPr marL="514350" indent="-514350">
              <a:buFont typeface="+mj-lt"/>
              <a:buAutoNum type="arabicPeriod" startAt="5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1800" dirty="0" smtClean="0"/>
              <a:t>Let A be the centers of two concentric circles, as shown. PQ is a line segment tangent to the smaller circle at point P and intersecting the larger circle at point Q. If PQ = 10, what is the area of the region lying between the two circles?</a:t>
            </a: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  <a:p>
            <a:pPr marL="514350" indent="-514350">
              <a:buFont typeface="+mj-lt"/>
              <a:buAutoNum type="arabicPeriod" startAt="5"/>
            </a:pPr>
            <a:endParaRPr lang="en-US" sz="1800" dirty="0"/>
          </a:p>
        </p:txBody>
      </p:sp>
      <p:sp>
        <p:nvSpPr>
          <p:cNvPr id="30" name="Oval 29"/>
          <p:cNvSpPr/>
          <p:nvPr/>
        </p:nvSpPr>
        <p:spPr>
          <a:xfrm>
            <a:off x="914400" y="6553200"/>
            <a:ext cx="2057400" cy="2057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463566" y="7070834"/>
            <a:ext cx="9906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15663" y="717856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.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81502" y="673040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5" name="Straight Connector 34"/>
          <p:cNvCxnSpPr>
            <a:stCxn id="31" idx="0"/>
          </p:cNvCxnSpPr>
          <p:nvPr/>
        </p:nvCxnSpPr>
        <p:spPr>
          <a:xfrm>
            <a:off x="1958866" y="7070834"/>
            <a:ext cx="898634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56336" y="67146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09600" y="2667000"/>
            <a:ext cx="4191000" cy="2012732"/>
            <a:chOff x="609600" y="2667000"/>
            <a:chExt cx="4191000" cy="2012732"/>
          </a:xfrm>
        </p:grpSpPr>
        <p:sp>
          <p:nvSpPr>
            <p:cNvPr id="2" name="Oval 1"/>
            <p:cNvSpPr/>
            <p:nvPr/>
          </p:nvSpPr>
          <p:spPr>
            <a:xfrm>
              <a:off x="609600" y="2743200"/>
              <a:ext cx="1828800" cy="1905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438400" y="3352800"/>
              <a:ext cx="838200" cy="838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71298" y="2667000"/>
              <a:ext cx="2467302" cy="117453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524000" y="3756134"/>
              <a:ext cx="2514600" cy="92359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524000" y="2711668"/>
              <a:ext cx="228600" cy="112986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524000" y="3771900"/>
              <a:ext cx="2514600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886200" y="3429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43200" y="369817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79634" y="359716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0464" y="3669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52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81000"/>
            <a:ext cx="6172200" cy="1524000"/>
          </a:xfrm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1"/>
            <a:ext cx="6172200" cy="70865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area of a circle is 64. What is the circumference?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-457854" y="1658004"/>
            <a:ext cx="624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This problem is pretty straightforward… 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-762000" y="1905000"/>
                <a:ext cx="6858000" cy="147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88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88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0" y="1905000"/>
                <a:ext cx="6858000" cy="14771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-762000" y="3248947"/>
                <a:ext cx="6858000" cy="942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0" smtClean="0">
                              <a:latin typeface="Cambria Math"/>
                            </a:rPr>
                            <m:t>𝟔𝟒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5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5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0" y="3248947"/>
                <a:ext cx="6858000" cy="9420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-762000" y="4038600"/>
                <a:ext cx="6857999" cy="1930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𝐫</m:t>
                      </m:r>
                      <m:r>
                        <a:rPr lang="en-US" sz="5400" b="1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0" smtClean="0">
                              <a:latin typeface="Cambria Math"/>
                            </a:rPr>
                            <m:t>𝟖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b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1" i="0" smtClean="0">
                                  <a:latin typeface="Cambria Math"/>
                                  <a:ea typeface="Cambria Math"/>
                                </a:rPr>
                                <m:t>𝛑</m:t>
                              </m:r>
                            </m:e>
                          </m:rad>
                        </m:den>
                      </m:f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0" smtClean="0">
                              <a:latin typeface="Cambria Math"/>
                            </a:rPr>
                            <m:t>𝟖</m:t>
                          </m:r>
                          <m:rad>
                            <m:radPr>
                              <m:degHide m:val="on"/>
                              <m:ctrlPr>
                                <a:rPr lang="en-US" sz="5400" b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1" i="0" smtClean="0">
                                  <a:latin typeface="Cambria Math"/>
                                  <a:ea typeface="Cambria Math"/>
                                </a:rPr>
                                <m:t>𝛑</m:t>
                              </m:r>
                            </m:e>
                          </m:rad>
                        </m:num>
                        <m:den>
                          <m:r>
                            <a:rPr lang="en-US" sz="5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den>
                      </m:f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0" y="4038600"/>
                <a:ext cx="6857999" cy="19300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-762000" y="5914264"/>
                <a:ext cx="6858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0" smtClean="0">
                          <a:latin typeface="Cambria Math"/>
                        </a:rPr>
                        <m:t>𝐂</m:t>
                      </m:r>
                      <m:r>
                        <a:rPr lang="en-US" sz="8800" b="1" i="0" smtClean="0">
                          <a:latin typeface="Cambria Math"/>
                        </a:rPr>
                        <m:t>=</m:t>
                      </m:r>
                      <m:r>
                        <a:rPr lang="en-US" sz="8800" b="1" i="0" smtClean="0">
                          <a:latin typeface="Cambria Math"/>
                        </a:rPr>
                        <m:t>𝟐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𝐫</m:t>
                      </m:r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0" y="5914264"/>
                <a:ext cx="6858000" cy="1446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0" y="7147034"/>
                <a:ext cx="6857999" cy="1774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𝐂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>
                        <a:rPr lang="en-US" sz="5400" b="1" i="0" smtClean="0">
                          <a:latin typeface="Cambria Math"/>
                        </a:rPr>
                        <m:t>𝟐</m:t>
                      </m:r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𝛑</m:t>
                      </m:r>
                      <m:f>
                        <m:f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1" i="0" smtClean="0">
                              <a:latin typeface="Cambria Math"/>
                            </a:rPr>
                            <m:t>𝟖</m:t>
                          </m:r>
                          <m:rad>
                            <m:radPr>
                              <m:degHide m:val="on"/>
                              <m:ctrlPr>
                                <a:rPr lang="en-US" sz="5400" b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1" i="0" smtClean="0">
                                  <a:latin typeface="Cambria Math"/>
                                  <a:ea typeface="Cambria Math"/>
                                </a:rPr>
                                <m:t>𝛑</m:t>
                              </m:r>
                            </m:e>
                          </m:rad>
                        </m:num>
                        <m:den>
                          <m:r>
                            <a:rPr lang="en-US" sz="5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den>
                      </m:f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>
                        <a:rPr lang="en-US" sz="5400" b="1" i="0" smtClean="0">
                          <a:latin typeface="Cambria Math"/>
                        </a:rPr>
                        <m:t>𝟏𝟔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47034"/>
                <a:ext cx="6857999" cy="17747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981200" y="7832834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42898" y="8245364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724400" y="7646989"/>
            <a:ext cx="1981200" cy="97937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0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0" y="7620000"/>
                <a:ext cx="6858000" cy="1487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𝐏𝐫𝐨𝐝𝐮𝐜𝐭</m:t>
                          </m:r>
                          <m:r>
                            <a:rPr lang="en-US" sz="4400" b="1" i="0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4400" b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0" smtClean="0">
                                      <a:latin typeface="Cambria Math"/>
                                    </a:rPr>
                                    <m:t>𝟏𝟔</m:t>
                                  </m:r>
                                </m:num>
                                <m:den>
                                  <m:r>
                                    <a:rPr lang="en-US" sz="3600" b="1" i="0">
                                      <a:latin typeface="Cambria Math"/>
                                      <a:ea typeface="Cambria Math"/>
                                    </a:rPr>
                                    <m:t>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44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1" i="0" smtClean="0">
                              <a:latin typeface="Cambria Math"/>
                            </a:rPr>
                            <m:t>𝟒𝟎𝟗𝟔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0" smtClean="0">
                                  <a:latin typeface="Cambria Math"/>
                                  <a:ea typeface="Cambria Math"/>
                                </a:rPr>
                                <m:t>𝛑</m:t>
                              </m:r>
                            </m:e>
                            <m:sup>
                              <m:r>
                                <a:rPr lang="en-US" sz="4400" b="1" i="0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620000"/>
                <a:ext cx="6858000" cy="1487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81000"/>
            <a:ext cx="6172200" cy="1524000"/>
          </a:xfrm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1"/>
            <a:ext cx="6172200" cy="7086599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/>
              <a:t>A piece of floss 24 m long is cut into 3 equal pieces. Each piece is made into a circle. What is the product of the areas of the circles?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04146" y="2263718"/>
            <a:ext cx="624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The 3 equal pieces are each 8 m long, so what is the radius of the circle? (Remember, all 3 circles will be the same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)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-1721068" y="4718328"/>
                <a:ext cx="6858000" cy="1225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72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72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72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72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72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72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21068" y="4718328"/>
                <a:ext cx="6858000" cy="12252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81200" y="4561324"/>
                <a:ext cx="6858000" cy="1458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44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4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d>
                            <m:dPr>
                              <m:ctrlPr>
                                <a:rPr lang="en-US" sz="4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latin typeface="Cambria Math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3600" b="1" i="1"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561324"/>
                <a:ext cx="6858000" cy="1458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06923" y="3745785"/>
                <a:ext cx="6857999" cy="1131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</a:rPr>
                        <m:t>𝐫</m:t>
                      </m:r>
                      <m:r>
                        <a:rPr lang="en-US" sz="36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23" y="3745785"/>
                <a:ext cx="6857999" cy="11310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-1143000" y="2819400"/>
                <a:ext cx="5867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0" smtClean="0">
                          <a:latin typeface="Cambria Math"/>
                        </a:rPr>
                        <m:t>𝐂</m:t>
                      </m:r>
                      <m:r>
                        <a:rPr lang="en-US" sz="7200" b="1" i="0" smtClean="0">
                          <a:latin typeface="Cambria Math"/>
                        </a:rPr>
                        <m:t>=</m:t>
                      </m:r>
                      <m:r>
                        <a:rPr lang="en-US" sz="7200" b="1" i="0" smtClean="0">
                          <a:latin typeface="Cambria Math"/>
                        </a:rPr>
                        <m:t>𝟐</m:t>
                      </m:r>
                      <m:r>
                        <a:rPr lang="en-US" sz="72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7200" b="1" i="0" smtClean="0">
                          <a:latin typeface="Cambria Math"/>
                          <a:ea typeface="Cambria Math"/>
                        </a:rPr>
                        <m:t>𝐫</m:t>
                      </m:r>
                    </m:oMath>
                  </m:oMathPara>
                </a14:m>
                <a:endParaRPr lang="en-US" sz="72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43000" y="2819400"/>
                <a:ext cx="5867400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057401" y="2971800"/>
                <a:ext cx="6857999" cy="93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𝟖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>
                        <a:rPr lang="en-US" sz="5400" b="1" i="0" smtClean="0">
                          <a:latin typeface="Cambria Math"/>
                        </a:rPr>
                        <m:t>𝟐</m:t>
                      </m:r>
                      <m:r>
                        <a:rPr lang="en-US" sz="54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5400" b="1" i="0" smtClean="0">
                          <a:latin typeface="Cambria Math"/>
                        </a:rPr>
                        <m:t>𝐫</m:t>
                      </m:r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1" y="2971800"/>
                <a:ext cx="6857999" cy="9357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62552" y="7729874"/>
            <a:ext cx="1469478" cy="132478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905000" y="6172200"/>
                <a:ext cx="6858000" cy="124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/>
                        </a:rPr>
                        <m:t>𝐀</m:t>
                      </m:r>
                      <m:r>
                        <a:rPr lang="en-US" sz="40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40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172200"/>
                <a:ext cx="6858000" cy="12488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52400" y="626727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Remember to answer the question!!! There are three circles, and you</a:t>
            </a:r>
            <a:r>
              <a:rPr lang="en-US" b="1" dirty="0" smtClean="0">
                <a:solidFill>
                  <a:srgbClr val="002060"/>
                </a:solidFill>
              </a:rPr>
              <a:t>’re looking for the product, so you can just cube the area </a:t>
            </a:r>
            <a:r>
              <a:rPr lang="en-US" b="1" dirty="0" smtClean="0">
                <a:solidFill>
                  <a:srgbClr val="002060"/>
                </a:solidFill>
                <a:sym typeface="Wingdings" pitchFamily="2" charset="2"/>
              </a:rPr>
              <a:t>.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81000"/>
            <a:ext cx="6172200" cy="1524000"/>
          </a:xfrm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1"/>
            <a:ext cx="6172200" cy="7086599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Circle B is tangent to Circle A at X, Circle C is tangent to Circle A at Y, and Circles B and C are tangent to each other. If AB = 6</a:t>
            </a:r>
            <a:r>
              <a:rPr lang="en-US" sz="2400" dirty="0" smtClean="0"/>
              <a:t>, </a:t>
            </a:r>
            <a:r>
              <a:rPr lang="en-US" sz="2400" dirty="0"/>
              <a:t>AC = 5, and BC = 9, what is AX?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213415" y="2673830"/>
            <a:ext cx="341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Let’s label some radii first!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5498" y="8434308"/>
            <a:ext cx="544787" cy="662394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4" name="Group 13"/>
          <p:cNvGrpSpPr/>
          <p:nvPr/>
        </p:nvGrpSpPr>
        <p:grpSpPr>
          <a:xfrm>
            <a:off x="251014" y="2057400"/>
            <a:ext cx="4483418" cy="4463512"/>
            <a:chOff x="4038599" y="4792657"/>
            <a:chExt cx="2610403" cy="2522543"/>
          </a:xfrm>
        </p:grpSpPr>
        <p:sp>
          <p:nvSpPr>
            <p:cNvPr id="17" name="TextBox 16"/>
            <p:cNvSpPr txBox="1"/>
            <p:nvPr/>
          </p:nvSpPr>
          <p:spPr>
            <a:xfrm>
              <a:off x="5007450" y="479265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38599" y="4984532"/>
              <a:ext cx="2610403" cy="2330668"/>
              <a:chOff x="4876800" y="4984532"/>
              <a:chExt cx="1757711" cy="1492468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4876800" y="4984532"/>
                <a:ext cx="1524000" cy="149246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638800" y="5334000"/>
                <a:ext cx="762000" cy="762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334000" y="4997668"/>
                <a:ext cx="517634" cy="488732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0"/>
              </p:cNvCxnSpPr>
              <p:nvPr/>
            </p:nvCxnSpPr>
            <p:spPr>
              <a:xfrm>
                <a:off x="5592817" y="4997668"/>
                <a:ext cx="0" cy="73309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5" idx="6"/>
              </p:cNvCxnSpPr>
              <p:nvPr/>
            </p:nvCxnSpPr>
            <p:spPr>
              <a:xfrm flipH="1">
                <a:off x="5592818" y="5715000"/>
                <a:ext cx="807982" cy="15766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5592817" y="5242034"/>
                <a:ext cx="426983" cy="48084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493240" y="566644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941349" y="5721595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63366" y="518089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05510" y="5638865"/>
                <a:ext cx="22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2254468" y="2937638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s-ES_tradn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5736" y="3105804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s-ES_tradn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9400" y="366778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s-ES_tradnl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4600" y="4009698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s-ES_tradnl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7238" y="3993932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s-ES_tradnl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800" y="24384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s-ES_tradn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2374" y="3288268"/>
            <a:ext cx="2305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If AX is what we’re looking for, it must be 6+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2400" b="1" dirty="0" smtClean="0">
                <a:solidFill>
                  <a:schemeClr val="accent2"/>
                </a:solidFill>
              </a:rPr>
              <a:t>, right? Notice that point A is NOT on circle B.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553200"/>
            <a:ext cx="444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Here are some equations you could write…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" y="6934095"/>
            <a:ext cx="44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 =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800" b="1" dirty="0" smtClean="0"/>
              <a:t> +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7350" y="7376792"/>
            <a:ext cx="44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AY = AX</a:t>
            </a:r>
            <a:r>
              <a:rPr lang="en-US" sz="2800" b="1" dirty="0" smtClean="0"/>
              <a:t> = 5 +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8226" y="7872041"/>
            <a:ext cx="44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AX</a:t>
            </a:r>
            <a:r>
              <a:rPr lang="en-US" sz="2800" b="1" dirty="0" smtClean="0"/>
              <a:t> = 6 +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64792" y="7293848"/>
            <a:ext cx="44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2(AX)</a:t>
            </a:r>
            <a:r>
              <a:rPr lang="en-US" sz="2800" b="1" dirty="0" smtClean="0"/>
              <a:t> = 5 +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800" b="1" dirty="0" smtClean="0"/>
              <a:t> + 6 +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90800" y="6945868"/>
            <a:ext cx="444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And then you can combine the last two…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71800" y="7772400"/>
            <a:ext cx="444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2(AX)</a:t>
            </a:r>
            <a:r>
              <a:rPr lang="en-US" sz="2800" b="1" dirty="0" smtClean="0"/>
              <a:t> = 5 + 6 + 9 = 20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57600" y="8458200"/>
            <a:ext cx="4442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AX</a:t>
            </a:r>
            <a:r>
              <a:rPr lang="en-US" sz="3600" b="1" dirty="0" smtClean="0"/>
              <a:t> = 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268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81000"/>
            <a:ext cx="6172200" cy="1524000"/>
          </a:xfrm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1"/>
            <a:ext cx="6172200" cy="7086599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/>
              <a:t>What is the circumference of a circle whose area is 14π?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-457854" y="1658004"/>
            <a:ext cx="624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This problem is pretty straightforward too… 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0" y="2027336"/>
                <a:ext cx="6858000" cy="147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88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88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27336"/>
                <a:ext cx="6858000" cy="14771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-13138" y="3250197"/>
                <a:ext cx="6858000" cy="942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0" smtClean="0">
                              <a:latin typeface="Cambria Math"/>
                            </a:rPr>
                            <m:t>𝟏𝟒</m:t>
                          </m:r>
                          <m:r>
                            <a:rPr lang="en-US" sz="5400" b="1" i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5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5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138" y="3250197"/>
                <a:ext cx="6858000" cy="9420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" y="4343400"/>
                <a:ext cx="6857999" cy="102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𝐫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343400"/>
                <a:ext cx="6857999" cy="10211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-13138" y="5364513"/>
                <a:ext cx="6858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0" smtClean="0">
                          <a:latin typeface="Cambria Math"/>
                        </a:rPr>
                        <m:t>𝐂</m:t>
                      </m:r>
                      <m:r>
                        <a:rPr lang="en-US" sz="8800" b="1" i="0" smtClean="0">
                          <a:latin typeface="Cambria Math"/>
                        </a:rPr>
                        <m:t>=</m:t>
                      </m:r>
                      <m:r>
                        <a:rPr lang="en-US" sz="8800" b="1" i="0" smtClean="0">
                          <a:latin typeface="Cambria Math"/>
                        </a:rPr>
                        <m:t>𝟐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𝐫</m:t>
                      </m:r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138" y="5364513"/>
                <a:ext cx="6858000" cy="1446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-13138" y="6759630"/>
                <a:ext cx="6857999" cy="102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𝐂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>
                        <a:rPr lang="en-US" sz="5400" b="1" i="0" smtClean="0">
                          <a:latin typeface="Cambria Math"/>
                        </a:rPr>
                        <m:t>𝟐</m:t>
                      </m:r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𝛑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latin typeface="Cambria Math"/>
                              <a:ea typeface="Cambria Math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138" y="6759630"/>
                <a:ext cx="6857999" cy="10211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2495878" y="3398717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81098" y="3422365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87390" y="6808791"/>
            <a:ext cx="2446609" cy="97937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48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381000"/>
            <a:ext cx="6172200" cy="1524000"/>
          </a:xfrm>
        </p:spPr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1"/>
            <a:ext cx="6172200" cy="70865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000" dirty="0"/>
              <a:t>Two circles with centers A and B are externally tangent at point C. The common tangents to the two circles meets at point P and AP = 30. If the radius of the circle with center A is 10, what is the length of BP?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-5181600" y="1658004"/>
            <a:ext cx="624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This problem is pretty straightforward too… </a:t>
            </a:r>
            <a:endParaRPr lang="en-US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543800" y="2027336"/>
                <a:ext cx="6858000" cy="147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8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88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88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88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027336"/>
                <a:ext cx="6858000" cy="14771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530662" y="3250197"/>
                <a:ext cx="6858000" cy="942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0" smtClean="0">
                              <a:latin typeface="Cambria Math"/>
                            </a:rPr>
                            <m:t>𝟏𝟒</m:t>
                          </m:r>
                          <m:r>
                            <a:rPr lang="en-US" sz="5400" b="1" i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=</m:t>
                          </m:r>
                          <m:r>
                            <a:rPr lang="en-US" sz="54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>
                            <a:rPr lang="en-US" sz="5400" b="1" i="0" smtClean="0">
                              <a:latin typeface="Cambria Math"/>
                            </a:rPr>
                            <m:t>𝐫</m:t>
                          </m:r>
                        </m:e>
                        <m:sup>
                          <m:r>
                            <a:rPr lang="en-US" sz="5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662" y="3250197"/>
                <a:ext cx="6858000" cy="9420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543801" y="4343400"/>
                <a:ext cx="6857999" cy="102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𝐫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1" y="4343400"/>
                <a:ext cx="6857999" cy="10211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530662" y="5364513"/>
                <a:ext cx="6858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0" smtClean="0">
                          <a:latin typeface="Cambria Math"/>
                        </a:rPr>
                        <m:t>𝐂</m:t>
                      </m:r>
                      <m:r>
                        <a:rPr lang="en-US" sz="8800" b="1" i="0" smtClean="0">
                          <a:latin typeface="Cambria Math"/>
                        </a:rPr>
                        <m:t>=</m:t>
                      </m:r>
                      <m:r>
                        <a:rPr lang="en-US" sz="8800" b="1" i="0" smtClean="0">
                          <a:latin typeface="Cambria Math"/>
                        </a:rPr>
                        <m:t>𝟐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en-US" sz="8800" b="1" i="0" smtClean="0">
                          <a:latin typeface="Cambria Math"/>
                          <a:ea typeface="Cambria Math"/>
                        </a:rPr>
                        <m:t>𝐫</m:t>
                      </m:r>
                    </m:oMath>
                  </m:oMathPara>
                </a14:m>
                <a:endParaRPr lang="en-US" sz="88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662" y="5364513"/>
                <a:ext cx="6858000" cy="14465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530662" y="6759630"/>
                <a:ext cx="6857999" cy="102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latin typeface="Cambria Math"/>
                        </a:rPr>
                        <m:t>𝐂</m:t>
                      </m:r>
                      <m:r>
                        <a:rPr lang="en-US" sz="5400" b="1" i="0" smtClean="0">
                          <a:latin typeface="Cambria Math"/>
                        </a:rPr>
                        <m:t>=</m:t>
                      </m:r>
                      <m:r>
                        <a:rPr lang="en-US" sz="5400" b="1" i="0" smtClean="0">
                          <a:latin typeface="Cambria Math"/>
                        </a:rPr>
                        <m:t>𝟐</m:t>
                      </m:r>
                      <m:r>
                        <a:rPr lang="en-US" sz="5400" b="1" i="1" smtClean="0">
                          <a:latin typeface="Cambria Math"/>
                          <a:ea typeface="Cambria Math"/>
                        </a:rPr>
                        <m:t>𝛑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latin typeface="Cambria Math"/>
                              <a:ea typeface="Cambria Math"/>
                            </a:rPr>
                            <m:t>𝟏𝟒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latin typeface="Lucida Console" pitchFamily="49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662" y="6759630"/>
                <a:ext cx="6857999" cy="10211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0039678" y="3398717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324898" y="3422365"/>
            <a:ext cx="609600" cy="76200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431190" y="6808791"/>
            <a:ext cx="2446609" cy="97937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3" name="Group 12"/>
          <p:cNvGrpSpPr/>
          <p:nvPr/>
        </p:nvGrpSpPr>
        <p:grpSpPr>
          <a:xfrm>
            <a:off x="609600" y="2198072"/>
            <a:ext cx="4953000" cy="2907328"/>
            <a:chOff x="609600" y="2667000"/>
            <a:chExt cx="3537857" cy="2012732"/>
          </a:xfrm>
        </p:grpSpPr>
        <p:sp>
          <p:nvSpPr>
            <p:cNvPr id="14" name="Oval 13"/>
            <p:cNvSpPr/>
            <p:nvPr/>
          </p:nvSpPr>
          <p:spPr>
            <a:xfrm>
              <a:off x="609600" y="2743200"/>
              <a:ext cx="1828800" cy="1905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438400" y="3352800"/>
              <a:ext cx="838200" cy="8382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571298" y="2667000"/>
              <a:ext cx="2467302" cy="117453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524000" y="3756134"/>
              <a:ext cx="2514600" cy="923598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524000" y="2711668"/>
              <a:ext cx="228600" cy="1129864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3771900"/>
              <a:ext cx="2514600" cy="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886200" y="3551911"/>
              <a:ext cx="261257" cy="255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65723" y="37200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13419" y="361899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20464" y="372384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716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Circles 9/12/11 (from random tests that I don’t care to disclose at 12:00 am but I still want to credit them)</vt:lpstr>
      <vt:lpstr>Circles 9/12/11 (from random tests that I do not care to disclose at 12:00  at night)</vt:lpstr>
      <vt:lpstr>Key</vt:lpstr>
      <vt:lpstr>Key</vt:lpstr>
      <vt:lpstr>Key</vt:lpstr>
      <vt:lpstr>Key</vt:lpstr>
      <vt:lpstr>Key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Team! (from Lassiter 2009)</dc:title>
  <dc:creator>Shusha</dc:creator>
  <cp:lastModifiedBy>Shusha</cp:lastModifiedBy>
  <cp:revision>48</cp:revision>
  <dcterms:created xsi:type="dcterms:W3CDTF">2011-08-15T02:22:21Z</dcterms:created>
  <dcterms:modified xsi:type="dcterms:W3CDTF">2011-09-21T00:34:28Z</dcterms:modified>
</cp:coreProperties>
</file>