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57" r:id="rId4"/>
    <p:sldId id="259" r:id="rId5"/>
    <p:sldId id="260" r:id="rId6"/>
    <p:sldId id="262" r:id="rId7"/>
    <p:sldId id="266" r:id="rId8"/>
    <p:sldId id="267" r:id="rId9"/>
    <p:sldId id="268" r:id="rId10"/>
    <p:sldId id="271" r:id="rId11"/>
    <p:sldId id="269" r:id="rId12"/>
    <p:sldId id="270" r:id="rId1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2658" y="-15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B812D5-0850-45C9-8AFA-E2E5287F9E4E}" type="datetimeFigureOut">
              <a:rPr lang="en-US" smtClean="0"/>
              <a:t>8/23/2011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899482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B812D5-0850-45C9-8AFA-E2E5287F9E4E}" type="datetimeFigureOut">
              <a:rPr lang="en-US" smtClean="0"/>
              <a:t>8/23/2011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2981135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B812D5-0850-45C9-8AFA-E2E5287F9E4E}" type="datetimeFigureOut">
              <a:rPr lang="en-US" smtClean="0"/>
              <a:t>8/23/2011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3522533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B812D5-0850-45C9-8AFA-E2E5287F9E4E}" type="datetimeFigureOut">
              <a:rPr lang="en-US" smtClean="0"/>
              <a:t>8/23/2011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3519795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B812D5-0850-45C9-8AFA-E2E5287F9E4E}" type="datetimeFigureOut">
              <a:rPr lang="en-US" smtClean="0"/>
              <a:t>8/23/2011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1840691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B812D5-0850-45C9-8AFA-E2E5287F9E4E}" type="datetimeFigureOut">
              <a:rPr lang="en-US" smtClean="0"/>
              <a:t>8/23/2011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33737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B812D5-0850-45C9-8AFA-E2E5287F9E4E}" type="datetimeFigureOut">
              <a:rPr lang="en-US" smtClean="0"/>
              <a:t>8/23/2011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1453877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B812D5-0850-45C9-8AFA-E2E5287F9E4E}" type="datetimeFigureOut">
              <a:rPr lang="en-US" smtClean="0"/>
              <a:t>8/23/2011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1165192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B812D5-0850-45C9-8AFA-E2E5287F9E4E}" type="datetimeFigureOut">
              <a:rPr lang="en-US" smtClean="0"/>
              <a:t>8/23/2011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2852336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B812D5-0850-45C9-8AFA-E2E5287F9E4E}" type="datetimeFigureOut">
              <a:rPr lang="en-US" smtClean="0"/>
              <a:t>8/23/2011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651103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B812D5-0850-45C9-8AFA-E2E5287F9E4E}" type="datetimeFigureOut">
              <a:rPr lang="en-US" smtClean="0"/>
              <a:t>8/23/2011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2616535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6B812D5-0850-45C9-8AFA-E2E5287F9E4E}" type="datetimeFigureOut">
              <a:rPr lang="en-US" smtClean="0"/>
              <a:t>8/23/2011</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2346F43-396E-4FCB-8B67-F10BB6B04306}" type="slidenum">
              <a:rPr lang="en-US" smtClean="0"/>
              <a:t>‹#›</a:t>
            </a:fld>
            <a:endParaRPr lang="en-US"/>
          </a:p>
        </p:txBody>
      </p:sp>
    </p:spTree>
    <p:extLst>
      <p:ext uri="{BB962C8B-B14F-4D97-AF65-F5344CB8AC3E}">
        <p14:creationId xmlns:p14="http://schemas.microsoft.com/office/powerpoint/2010/main" val="3930399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366184"/>
            <a:ext cx="6477000" cy="548216"/>
          </a:xfrm>
        </p:spPr>
        <p:txBody>
          <a:bodyPr>
            <a:normAutofit fontScale="90000"/>
          </a:bodyPr>
          <a:lstStyle/>
          <a:p>
            <a:r>
              <a:rPr lang="en-US" dirty="0" smtClean="0"/>
              <a:t>Bases and Rates</a:t>
            </a:r>
            <a:br>
              <a:rPr lang="en-US" dirty="0" smtClean="0"/>
            </a:br>
            <a:r>
              <a:rPr lang="en-US" sz="1300" dirty="0" smtClean="0"/>
              <a:t>8/22/11 (from random tests that I don’t care to disclose at 11:00 pm but I still want to credit them)</a:t>
            </a:r>
            <a:endParaRPr lang="en-US" sz="1300" dirty="0"/>
          </a:p>
        </p:txBody>
      </p:sp>
      <p:sp>
        <p:nvSpPr>
          <p:cNvPr id="5" name="Content Placeholder 4"/>
          <p:cNvSpPr>
            <a:spLocks noGrp="1"/>
          </p:cNvSpPr>
          <p:nvPr>
            <p:ph idx="1"/>
          </p:nvPr>
        </p:nvSpPr>
        <p:spPr>
          <a:xfrm>
            <a:off x="78830" y="1219200"/>
            <a:ext cx="6705600" cy="7543800"/>
          </a:xfrm>
        </p:spPr>
        <p:txBody>
          <a:bodyPr>
            <a:normAutofit/>
          </a:bodyPr>
          <a:lstStyle/>
          <a:p>
            <a:pPr marL="514350" indent="-514350">
              <a:buFont typeface="+mj-lt"/>
              <a:buAutoNum type="arabicPeriod"/>
            </a:pPr>
            <a:r>
              <a:rPr lang="en-US" sz="1800" dirty="0" smtClean="0"/>
              <a:t>Write 44</a:t>
            </a:r>
            <a:r>
              <a:rPr lang="en-US" sz="1800" baseline="-25000" dirty="0" smtClean="0"/>
              <a:t>10</a:t>
            </a:r>
            <a:r>
              <a:rPr lang="en-US" sz="1800" dirty="0" smtClean="0"/>
              <a:t> in base 5. Write 66</a:t>
            </a:r>
            <a:r>
              <a:rPr lang="en-US" sz="1800" baseline="-25000" dirty="0" smtClean="0"/>
              <a:t>10</a:t>
            </a:r>
            <a:r>
              <a:rPr lang="en-US" sz="1800" dirty="0" smtClean="0"/>
              <a:t> in base 11. Write 100 in hexadecimal notation. Write A3B (hexadecimal) in base 10.</a:t>
            </a:r>
          </a:p>
          <a:p>
            <a:pPr marL="514350" indent="-514350">
              <a:buFont typeface="+mj-lt"/>
              <a:buAutoNum type="arabicPeriod"/>
            </a:pPr>
            <a:endParaRPr lang="en-US" sz="1800" dirty="0"/>
          </a:p>
          <a:p>
            <a:pPr marL="514350" indent="-514350">
              <a:buFont typeface="+mj-lt"/>
              <a:buAutoNum type="arabicPeriod"/>
            </a:pPr>
            <a:endParaRPr lang="en-US" sz="1800" dirty="0" smtClean="0"/>
          </a:p>
          <a:p>
            <a:pPr marL="514350" indent="-514350">
              <a:buFont typeface="+mj-lt"/>
              <a:buAutoNum type="arabicPeriod"/>
            </a:pPr>
            <a:r>
              <a:rPr lang="en-US" sz="1800" dirty="0" smtClean="0"/>
              <a:t>What is the last digit of the product (in base 10) 1001</a:t>
            </a:r>
            <a:r>
              <a:rPr lang="en-US" sz="1800" baseline="-25000" dirty="0" smtClean="0"/>
              <a:t>2</a:t>
            </a:r>
            <a:r>
              <a:rPr lang="en-US" sz="1800" dirty="0" smtClean="0"/>
              <a:t> x 1343</a:t>
            </a:r>
            <a:r>
              <a:rPr lang="en-US" sz="1800" baseline="-25000" dirty="0" smtClean="0"/>
              <a:t>5</a:t>
            </a:r>
            <a:r>
              <a:rPr lang="en-US" sz="1800" dirty="0" smtClean="0"/>
              <a:t>?</a:t>
            </a:r>
          </a:p>
          <a:p>
            <a:pPr marL="514350" indent="-514350">
              <a:buFont typeface="+mj-lt"/>
              <a:buAutoNum type="arabicPeriod"/>
            </a:pPr>
            <a:endParaRPr lang="en-US" sz="1800" dirty="0" smtClean="0"/>
          </a:p>
          <a:p>
            <a:pPr marL="514350" indent="-514350">
              <a:buFont typeface="+mj-lt"/>
              <a:buAutoNum type="arabicPeriod"/>
            </a:pPr>
            <a:r>
              <a:rPr lang="en-US" sz="1800" dirty="0" smtClean="0"/>
              <a:t>What is the largest base 10 number that can be expressed as a three digit base 5 number? </a:t>
            </a:r>
          </a:p>
          <a:p>
            <a:pPr marL="514350" indent="-514350">
              <a:buFont typeface="+mj-lt"/>
              <a:buAutoNum type="arabicPeriod"/>
            </a:pPr>
            <a:endParaRPr lang="en-US" sz="1800" dirty="0" smtClean="0"/>
          </a:p>
          <a:p>
            <a:pPr marL="514350" indent="-514350">
              <a:buFont typeface="+mj-lt"/>
              <a:buAutoNum type="arabicPeriod"/>
            </a:pPr>
            <a:r>
              <a:rPr lang="en-US" sz="1800" dirty="0" smtClean="0"/>
              <a:t>Given 9</a:t>
            </a:r>
            <a:r>
              <a:rPr lang="en-US" sz="1800" baseline="30000" dirty="0" smtClean="0"/>
              <a:t>6</a:t>
            </a:r>
            <a:r>
              <a:rPr lang="en-US" sz="1800" dirty="0" smtClean="0"/>
              <a:t> = 531,441, write 531,440 in base 9.</a:t>
            </a:r>
          </a:p>
          <a:p>
            <a:pPr marL="514350" indent="-514350">
              <a:buFont typeface="+mj-lt"/>
              <a:buAutoNum type="arabicPeriod"/>
            </a:pPr>
            <a:endParaRPr lang="en-US" sz="1800" dirty="0"/>
          </a:p>
          <a:p>
            <a:pPr marL="514350" indent="-514350">
              <a:buFont typeface="+mj-lt"/>
              <a:buAutoNum type="arabicPeriod"/>
            </a:pPr>
            <a:endParaRPr lang="en-US" sz="1800" dirty="0" smtClean="0"/>
          </a:p>
          <a:p>
            <a:pPr marL="514350" indent="-514350">
              <a:buFont typeface="+mj-lt"/>
              <a:buAutoNum type="arabicPeriod"/>
            </a:pPr>
            <a:r>
              <a:rPr lang="en-US" sz="1800" dirty="0" smtClean="0"/>
              <a:t>Balanced </a:t>
            </a:r>
            <a:r>
              <a:rPr lang="en-US" sz="1800" dirty="0"/>
              <a:t>tertiary is a  system in which numbers are written as </a:t>
            </a:r>
            <a:r>
              <a:rPr lang="en-US" sz="1800" u="sng" dirty="0"/>
              <a:t>1 </a:t>
            </a:r>
            <a:r>
              <a:rPr lang="en-US" sz="1800" dirty="0"/>
              <a:t> (negative 1), 0, and 1 with the base 3. Look on board for example. Calculate (1</a:t>
            </a:r>
            <a:r>
              <a:rPr lang="en-US" sz="1800" u="sng" dirty="0"/>
              <a:t>1</a:t>
            </a:r>
            <a:r>
              <a:rPr lang="en-US" sz="1800" dirty="0"/>
              <a:t>00)(</a:t>
            </a:r>
            <a:r>
              <a:rPr lang="en-US" sz="1800" u="sng" dirty="0"/>
              <a:t>1</a:t>
            </a:r>
            <a:r>
              <a:rPr lang="en-US" sz="1800" dirty="0"/>
              <a:t>1) + (1</a:t>
            </a:r>
            <a:r>
              <a:rPr lang="en-US" sz="1800" u="sng" dirty="0"/>
              <a:t>1</a:t>
            </a:r>
            <a:r>
              <a:rPr lang="en-US" sz="1800" dirty="0"/>
              <a:t>1) and write the answer in balanced </a:t>
            </a:r>
            <a:r>
              <a:rPr lang="en-US" sz="1800" dirty="0" smtClean="0"/>
              <a:t>tertiary.</a:t>
            </a:r>
          </a:p>
          <a:p>
            <a:pPr marL="514350" indent="-514350">
              <a:buFont typeface="+mj-lt"/>
              <a:buAutoNum type="arabicPeriod"/>
            </a:pPr>
            <a:endParaRPr lang="en-US" sz="1800" dirty="0"/>
          </a:p>
          <a:p>
            <a:pPr marL="514350" indent="-514350">
              <a:buFont typeface="+mj-lt"/>
              <a:buAutoNum type="arabicPeriod"/>
            </a:pPr>
            <a:endParaRPr lang="en-US" sz="1800" dirty="0" smtClean="0"/>
          </a:p>
          <a:p>
            <a:pPr marL="514350" indent="-514350">
              <a:buFont typeface="+mj-lt"/>
              <a:buAutoNum type="arabicPeriod"/>
            </a:pPr>
            <a:r>
              <a:rPr lang="en-US" sz="1800" dirty="0" smtClean="0"/>
              <a:t>Bob </a:t>
            </a:r>
            <a:r>
              <a:rPr lang="en-US" sz="1800" dirty="0"/>
              <a:t>can save the world in 5 hours. THE SUSHINATOR can save the world in 3 hours. How long will it take the two of them to save the world together (even though we all know THE SUSHINATOR can do it better)?</a:t>
            </a:r>
          </a:p>
          <a:p>
            <a:pPr marL="514350" indent="-514350">
              <a:buFont typeface="+mj-lt"/>
              <a:buAutoNum type="arabicPeriod"/>
            </a:pPr>
            <a:endParaRPr lang="en-US" sz="1800" dirty="0" smtClean="0"/>
          </a:p>
        </p:txBody>
      </p:sp>
    </p:spTree>
    <p:extLst>
      <p:ext uri="{BB962C8B-B14F-4D97-AF65-F5344CB8AC3E}">
        <p14:creationId xmlns:p14="http://schemas.microsoft.com/office/powerpoint/2010/main" val="12609254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p:sp>
        <p:nvSpPr>
          <p:cNvPr id="3" name="Content Placeholder 2"/>
          <p:cNvSpPr>
            <a:spLocks noGrp="1"/>
          </p:cNvSpPr>
          <p:nvPr>
            <p:ph idx="1"/>
          </p:nvPr>
        </p:nvSpPr>
        <p:spPr>
          <a:xfrm>
            <a:off x="342900" y="613935"/>
            <a:ext cx="6172200" cy="7086599"/>
          </a:xfrm>
        </p:spPr>
        <p:txBody>
          <a:bodyPr/>
          <a:lstStyle/>
          <a:p>
            <a:pPr marL="514350" indent="-514350">
              <a:buFont typeface="+mj-lt"/>
              <a:buAutoNum type="arabicPeriod" startAt="7"/>
            </a:pPr>
            <a:r>
              <a:rPr lang="en-US" sz="1800" dirty="0"/>
              <a:t>Ms. Harris and Mr. Dimsdale paint a room for 4 hours. Then, Mr. Michael comes and helps them finish it 2 hours later. If he hadn’t come, it would have taken Ms. Harris and Mr. Dimsdale 5 more hours. How long would it take Mr. Michael alone?</a:t>
            </a:r>
          </a:p>
          <a:p>
            <a:pPr marL="514350" indent="-514350">
              <a:buFont typeface="+mj-lt"/>
              <a:buAutoNum type="arabicPeriod" startAt="5"/>
            </a:pPr>
            <a:endParaRPr lang="en-US" sz="2400" dirty="0"/>
          </a:p>
          <a:p>
            <a:pPr marL="514350" indent="-514350">
              <a:buFont typeface="+mj-lt"/>
              <a:buAutoNum type="arabicPeriod" startAt="5"/>
            </a:pPr>
            <a:endParaRPr lang="en-US" dirty="0"/>
          </a:p>
        </p:txBody>
      </p:sp>
      <p:sp>
        <p:nvSpPr>
          <p:cNvPr id="5" name="TextBox 4"/>
          <p:cNvSpPr txBox="1"/>
          <p:nvPr/>
        </p:nvSpPr>
        <p:spPr>
          <a:xfrm>
            <a:off x="859226" y="2133600"/>
            <a:ext cx="5410200" cy="369332"/>
          </a:xfrm>
          <a:prstGeom prst="rect">
            <a:avLst/>
          </a:prstGeom>
          <a:noFill/>
        </p:spPr>
        <p:txBody>
          <a:bodyPr wrap="square" rtlCol="0">
            <a:spAutoFit/>
          </a:bodyPr>
          <a:lstStyle/>
          <a:p>
            <a:r>
              <a:rPr lang="en-US" b="1" dirty="0" smtClean="0">
                <a:solidFill>
                  <a:schemeClr val="accent1"/>
                </a:solidFill>
              </a:rPr>
              <a:t>Math Team = “Thinking out of the box” – Jen </a:t>
            </a:r>
            <a:r>
              <a:rPr lang="en-US" b="1" dirty="0" err="1" smtClean="0">
                <a:solidFill>
                  <a:schemeClr val="accent1"/>
                </a:solidFill>
              </a:rPr>
              <a:t>Palamuso</a:t>
            </a:r>
            <a:endParaRPr lang="en-US" b="1" dirty="0">
              <a:solidFill>
                <a:schemeClr val="accent1"/>
              </a:solidFill>
            </a:endParaRPr>
          </a:p>
        </p:txBody>
      </p:sp>
      <p:sp>
        <p:nvSpPr>
          <p:cNvPr id="6" name="TextBox 5"/>
          <p:cNvSpPr txBox="1"/>
          <p:nvPr/>
        </p:nvSpPr>
        <p:spPr>
          <a:xfrm>
            <a:off x="0" y="2514600"/>
            <a:ext cx="6858000" cy="1200329"/>
          </a:xfrm>
          <a:prstGeom prst="rect">
            <a:avLst/>
          </a:prstGeom>
          <a:noFill/>
        </p:spPr>
        <p:txBody>
          <a:bodyPr wrap="square" rtlCol="0">
            <a:spAutoFit/>
          </a:bodyPr>
          <a:lstStyle/>
          <a:p>
            <a:pPr algn="ctr"/>
            <a:r>
              <a:rPr lang="en-US" b="1" dirty="0" smtClean="0">
                <a:solidFill>
                  <a:schemeClr val="accent1"/>
                </a:solidFill>
              </a:rPr>
              <a:t>Let’s see… We were at the part where we didn’t know any of the variables. Here’s a neat math team trick… You will ALMOST NEVER find 1 variable at a time. Usually, you’re going to have to substitute a combination… So look at the two equation.  What parts are the same?</a:t>
            </a:r>
            <a:endParaRPr lang="en-US" b="1" dirty="0">
              <a:solidFill>
                <a:schemeClr val="accent1"/>
              </a:solidFill>
            </a:endParaRPr>
          </a:p>
        </p:txBody>
      </p:sp>
      <p:grpSp>
        <p:nvGrpSpPr>
          <p:cNvPr id="42" name="Group 41"/>
          <p:cNvGrpSpPr/>
          <p:nvPr/>
        </p:nvGrpSpPr>
        <p:grpSpPr>
          <a:xfrm>
            <a:off x="152400" y="3581400"/>
            <a:ext cx="5017374" cy="824942"/>
            <a:chOff x="1231026" y="4267200"/>
            <a:chExt cx="5017374" cy="824942"/>
          </a:xfrm>
        </p:grpSpPr>
        <p:sp>
          <p:nvSpPr>
            <p:cNvPr id="43" name="TextBox 42"/>
            <p:cNvSpPr txBox="1"/>
            <p:nvPr/>
          </p:nvSpPr>
          <p:spPr>
            <a:xfrm>
              <a:off x="1231026" y="4321192"/>
              <a:ext cx="5017374" cy="707886"/>
            </a:xfrm>
            <a:prstGeom prst="rect">
              <a:avLst/>
            </a:prstGeom>
            <a:noFill/>
          </p:spPr>
          <p:txBody>
            <a:bodyPr wrap="square" rtlCol="0">
              <a:spAutoFit/>
            </a:bodyPr>
            <a:lstStyle/>
            <a:p>
              <a:r>
                <a:rPr lang="en-US" sz="4000" b="1" dirty="0"/>
                <a:t>4</a:t>
              </a:r>
              <a:r>
                <a:rPr lang="en-US" sz="4000" b="1" dirty="0" smtClean="0"/>
                <a:t>(   </a:t>
              </a:r>
              <a:r>
                <a:rPr lang="en-US" sz="4000" b="1" dirty="0" smtClean="0"/>
                <a:t>+   )</a:t>
              </a:r>
              <a:r>
                <a:rPr lang="en-US" sz="4000" b="1" dirty="0" smtClean="0"/>
                <a:t> + 2(   +   +   )= </a:t>
              </a:r>
              <a:r>
                <a:rPr lang="en-US" sz="4000" b="1" dirty="0" smtClean="0"/>
                <a:t>1</a:t>
              </a:r>
              <a:endParaRPr lang="en-US" sz="4000" b="1" dirty="0"/>
            </a:p>
          </p:txBody>
        </p:sp>
        <p:grpSp>
          <p:nvGrpSpPr>
            <p:cNvPr id="44" name="Group 43"/>
            <p:cNvGrpSpPr/>
            <p:nvPr/>
          </p:nvGrpSpPr>
          <p:grpSpPr>
            <a:xfrm>
              <a:off x="2318850" y="4282966"/>
              <a:ext cx="990600" cy="797202"/>
              <a:chOff x="-3457902" y="444064"/>
              <a:chExt cx="990600" cy="797202"/>
            </a:xfrm>
          </p:grpSpPr>
          <p:sp>
            <p:nvSpPr>
              <p:cNvPr id="69" name="TextBox 68"/>
              <p:cNvSpPr txBox="1"/>
              <p:nvPr/>
            </p:nvSpPr>
            <p:spPr>
              <a:xfrm>
                <a:off x="-3457902" y="444064"/>
                <a:ext cx="990600" cy="461665"/>
              </a:xfrm>
              <a:prstGeom prst="rect">
                <a:avLst/>
              </a:prstGeom>
              <a:noFill/>
            </p:spPr>
            <p:txBody>
              <a:bodyPr wrap="square" rtlCol="0">
                <a:spAutoFit/>
              </a:bodyPr>
              <a:lstStyle/>
              <a:p>
                <a:r>
                  <a:rPr lang="en-US" sz="2400" b="1" dirty="0" smtClean="0"/>
                  <a:t>1</a:t>
                </a:r>
                <a:endParaRPr lang="en-US" sz="2400" b="1" dirty="0"/>
              </a:p>
            </p:txBody>
          </p:sp>
          <p:sp>
            <p:nvSpPr>
              <p:cNvPr id="70" name="TextBox 69"/>
              <p:cNvSpPr txBox="1"/>
              <p:nvPr/>
            </p:nvSpPr>
            <p:spPr>
              <a:xfrm>
                <a:off x="-3457902" y="779601"/>
                <a:ext cx="990600" cy="461665"/>
              </a:xfrm>
              <a:prstGeom prst="rect">
                <a:avLst/>
              </a:prstGeom>
              <a:noFill/>
            </p:spPr>
            <p:txBody>
              <a:bodyPr wrap="square" rtlCol="0">
                <a:spAutoFit/>
              </a:bodyPr>
              <a:lstStyle/>
              <a:p>
                <a:r>
                  <a:rPr lang="en-US" sz="2400" b="1" dirty="0" smtClean="0"/>
                  <a:t>D</a:t>
                </a:r>
                <a:endParaRPr lang="en-US" sz="2400" b="1" dirty="0"/>
              </a:p>
            </p:txBody>
          </p:sp>
          <p:cxnSp>
            <p:nvCxnSpPr>
              <p:cNvPr id="71" name="Straight Connector 70"/>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grpSp>
          <p:nvGrpSpPr>
            <p:cNvPr id="45" name="Group 44"/>
            <p:cNvGrpSpPr/>
            <p:nvPr/>
          </p:nvGrpSpPr>
          <p:grpSpPr>
            <a:xfrm>
              <a:off x="1661952" y="4267200"/>
              <a:ext cx="990600" cy="797202"/>
              <a:chOff x="-3457902" y="444064"/>
              <a:chExt cx="990600" cy="797202"/>
            </a:xfrm>
          </p:grpSpPr>
          <p:sp>
            <p:nvSpPr>
              <p:cNvPr id="66" name="TextBox 65"/>
              <p:cNvSpPr txBox="1"/>
              <p:nvPr/>
            </p:nvSpPr>
            <p:spPr>
              <a:xfrm>
                <a:off x="-3457902" y="444064"/>
                <a:ext cx="990600" cy="461665"/>
              </a:xfrm>
              <a:prstGeom prst="rect">
                <a:avLst/>
              </a:prstGeom>
              <a:noFill/>
            </p:spPr>
            <p:txBody>
              <a:bodyPr wrap="square" rtlCol="0">
                <a:spAutoFit/>
              </a:bodyPr>
              <a:lstStyle/>
              <a:p>
                <a:r>
                  <a:rPr lang="en-US" sz="2400" b="1" dirty="0" smtClean="0"/>
                  <a:t>1</a:t>
                </a:r>
                <a:endParaRPr lang="en-US" sz="2400" b="1" dirty="0"/>
              </a:p>
            </p:txBody>
          </p:sp>
          <p:sp>
            <p:nvSpPr>
              <p:cNvPr id="67" name="TextBox 66"/>
              <p:cNvSpPr txBox="1"/>
              <p:nvPr/>
            </p:nvSpPr>
            <p:spPr>
              <a:xfrm>
                <a:off x="-3457902" y="779601"/>
                <a:ext cx="990600" cy="461665"/>
              </a:xfrm>
              <a:prstGeom prst="rect">
                <a:avLst/>
              </a:prstGeom>
              <a:noFill/>
            </p:spPr>
            <p:txBody>
              <a:bodyPr wrap="square" rtlCol="0">
                <a:spAutoFit/>
              </a:bodyPr>
              <a:lstStyle/>
              <a:p>
                <a:r>
                  <a:rPr lang="en-US" sz="2400" b="1" dirty="0" smtClean="0"/>
                  <a:t>H</a:t>
                </a:r>
                <a:endParaRPr lang="en-US" sz="2400" b="1" dirty="0"/>
              </a:p>
            </p:txBody>
          </p:sp>
          <p:cxnSp>
            <p:nvCxnSpPr>
              <p:cNvPr id="68" name="Straight Connector 67"/>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grpSp>
          <p:nvGrpSpPr>
            <p:cNvPr id="46" name="Group 45"/>
            <p:cNvGrpSpPr/>
            <p:nvPr/>
          </p:nvGrpSpPr>
          <p:grpSpPr>
            <a:xfrm>
              <a:off x="4334209" y="4294940"/>
              <a:ext cx="990600" cy="797202"/>
              <a:chOff x="-3457902" y="444064"/>
              <a:chExt cx="990600" cy="797202"/>
            </a:xfrm>
          </p:grpSpPr>
          <p:sp>
            <p:nvSpPr>
              <p:cNvPr id="63" name="TextBox 62"/>
              <p:cNvSpPr txBox="1"/>
              <p:nvPr/>
            </p:nvSpPr>
            <p:spPr>
              <a:xfrm>
                <a:off x="-3457902" y="444064"/>
                <a:ext cx="990600" cy="461665"/>
              </a:xfrm>
              <a:prstGeom prst="rect">
                <a:avLst/>
              </a:prstGeom>
              <a:noFill/>
            </p:spPr>
            <p:txBody>
              <a:bodyPr wrap="square" rtlCol="0">
                <a:spAutoFit/>
              </a:bodyPr>
              <a:lstStyle/>
              <a:p>
                <a:r>
                  <a:rPr lang="en-US" sz="2400" b="1" dirty="0" smtClean="0"/>
                  <a:t>1</a:t>
                </a:r>
                <a:endParaRPr lang="en-US" sz="2400" b="1" dirty="0"/>
              </a:p>
            </p:txBody>
          </p:sp>
          <p:sp>
            <p:nvSpPr>
              <p:cNvPr id="64" name="TextBox 63"/>
              <p:cNvSpPr txBox="1"/>
              <p:nvPr/>
            </p:nvSpPr>
            <p:spPr>
              <a:xfrm>
                <a:off x="-3457902" y="779601"/>
                <a:ext cx="990600" cy="461665"/>
              </a:xfrm>
              <a:prstGeom prst="rect">
                <a:avLst/>
              </a:prstGeom>
              <a:noFill/>
            </p:spPr>
            <p:txBody>
              <a:bodyPr wrap="square" rtlCol="0">
                <a:spAutoFit/>
              </a:bodyPr>
              <a:lstStyle/>
              <a:p>
                <a:r>
                  <a:rPr lang="en-US" sz="2400" b="1" dirty="0" smtClean="0"/>
                  <a:t>D</a:t>
                </a:r>
                <a:endParaRPr lang="en-US" sz="2400" b="1" dirty="0"/>
              </a:p>
            </p:txBody>
          </p:sp>
          <p:cxnSp>
            <p:nvCxnSpPr>
              <p:cNvPr id="65" name="Straight Connector 64"/>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grpSp>
          <p:nvGrpSpPr>
            <p:cNvPr id="54" name="Group 53"/>
            <p:cNvGrpSpPr/>
            <p:nvPr/>
          </p:nvGrpSpPr>
          <p:grpSpPr>
            <a:xfrm>
              <a:off x="3673366" y="4276666"/>
              <a:ext cx="990600" cy="797202"/>
              <a:chOff x="-3457902" y="444064"/>
              <a:chExt cx="990600" cy="797202"/>
            </a:xfrm>
          </p:grpSpPr>
          <p:sp>
            <p:nvSpPr>
              <p:cNvPr id="60" name="TextBox 59"/>
              <p:cNvSpPr txBox="1"/>
              <p:nvPr/>
            </p:nvSpPr>
            <p:spPr>
              <a:xfrm>
                <a:off x="-3457902" y="444064"/>
                <a:ext cx="990600" cy="461665"/>
              </a:xfrm>
              <a:prstGeom prst="rect">
                <a:avLst/>
              </a:prstGeom>
              <a:noFill/>
            </p:spPr>
            <p:txBody>
              <a:bodyPr wrap="square" rtlCol="0">
                <a:spAutoFit/>
              </a:bodyPr>
              <a:lstStyle/>
              <a:p>
                <a:r>
                  <a:rPr lang="en-US" sz="2400" b="1" dirty="0" smtClean="0"/>
                  <a:t>1</a:t>
                </a:r>
                <a:endParaRPr lang="en-US" sz="2400" b="1" dirty="0"/>
              </a:p>
            </p:txBody>
          </p:sp>
          <p:sp>
            <p:nvSpPr>
              <p:cNvPr id="61" name="TextBox 60"/>
              <p:cNvSpPr txBox="1"/>
              <p:nvPr/>
            </p:nvSpPr>
            <p:spPr>
              <a:xfrm>
                <a:off x="-3457902" y="779601"/>
                <a:ext cx="990600" cy="461665"/>
              </a:xfrm>
              <a:prstGeom prst="rect">
                <a:avLst/>
              </a:prstGeom>
              <a:noFill/>
            </p:spPr>
            <p:txBody>
              <a:bodyPr wrap="square" rtlCol="0">
                <a:spAutoFit/>
              </a:bodyPr>
              <a:lstStyle/>
              <a:p>
                <a:r>
                  <a:rPr lang="en-US" sz="2400" b="1" dirty="0" smtClean="0"/>
                  <a:t>H</a:t>
                </a:r>
                <a:endParaRPr lang="en-US" sz="2400" b="1" dirty="0"/>
              </a:p>
            </p:txBody>
          </p:sp>
          <p:cxnSp>
            <p:nvCxnSpPr>
              <p:cNvPr id="62" name="Straight Connector 61"/>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grpSp>
          <p:nvGrpSpPr>
            <p:cNvPr id="56" name="Group 55"/>
            <p:cNvGrpSpPr/>
            <p:nvPr/>
          </p:nvGrpSpPr>
          <p:grpSpPr>
            <a:xfrm>
              <a:off x="4842638" y="4308198"/>
              <a:ext cx="1037898" cy="781436"/>
              <a:chOff x="-3505200" y="444064"/>
              <a:chExt cx="1037898" cy="781436"/>
            </a:xfrm>
          </p:grpSpPr>
          <p:sp>
            <p:nvSpPr>
              <p:cNvPr id="57" name="TextBox 56"/>
              <p:cNvSpPr txBox="1"/>
              <p:nvPr/>
            </p:nvSpPr>
            <p:spPr>
              <a:xfrm>
                <a:off x="-3457902" y="444064"/>
                <a:ext cx="990600" cy="461665"/>
              </a:xfrm>
              <a:prstGeom prst="rect">
                <a:avLst/>
              </a:prstGeom>
              <a:noFill/>
            </p:spPr>
            <p:txBody>
              <a:bodyPr wrap="square" rtlCol="0">
                <a:spAutoFit/>
              </a:bodyPr>
              <a:lstStyle/>
              <a:p>
                <a:r>
                  <a:rPr lang="en-US" sz="2400" b="1" dirty="0" smtClean="0"/>
                  <a:t>1</a:t>
                </a:r>
                <a:endParaRPr lang="en-US" sz="2400" b="1" dirty="0"/>
              </a:p>
            </p:txBody>
          </p:sp>
          <p:sp>
            <p:nvSpPr>
              <p:cNvPr id="58" name="TextBox 57"/>
              <p:cNvSpPr txBox="1"/>
              <p:nvPr/>
            </p:nvSpPr>
            <p:spPr>
              <a:xfrm>
                <a:off x="-3505200" y="763835"/>
                <a:ext cx="990600" cy="461665"/>
              </a:xfrm>
              <a:prstGeom prst="rect">
                <a:avLst/>
              </a:prstGeom>
              <a:noFill/>
            </p:spPr>
            <p:txBody>
              <a:bodyPr wrap="square" rtlCol="0">
                <a:spAutoFit/>
              </a:bodyPr>
              <a:lstStyle/>
              <a:p>
                <a:r>
                  <a:rPr lang="en-US" sz="2400" b="1" dirty="0" smtClean="0"/>
                  <a:t>M</a:t>
                </a:r>
                <a:endParaRPr lang="en-US" sz="2400" b="1" dirty="0"/>
              </a:p>
            </p:txBody>
          </p:sp>
          <p:cxnSp>
            <p:nvCxnSpPr>
              <p:cNvPr id="59" name="Straight Connector 58"/>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grpSp>
      <p:grpSp>
        <p:nvGrpSpPr>
          <p:cNvPr id="72" name="Group 71"/>
          <p:cNvGrpSpPr/>
          <p:nvPr/>
        </p:nvGrpSpPr>
        <p:grpSpPr>
          <a:xfrm>
            <a:off x="165536" y="4277706"/>
            <a:ext cx="2590800" cy="812968"/>
            <a:chOff x="3429000" y="5715000"/>
            <a:chExt cx="2590800" cy="812968"/>
          </a:xfrm>
        </p:grpSpPr>
        <p:sp>
          <p:nvSpPr>
            <p:cNvPr id="73" name="TextBox 72"/>
            <p:cNvSpPr txBox="1"/>
            <p:nvPr/>
          </p:nvSpPr>
          <p:spPr>
            <a:xfrm>
              <a:off x="3429000" y="5768992"/>
              <a:ext cx="2590800" cy="707886"/>
            </a:xfrm>
            <a:prstGeom prst="rect">
              <a:avLst/>
            </a:prstGeom>
            <a:noFill/>
          </p:spPr>
          <p:txBody>
            <a:bodyPr wrap="square" rtlCol="0">
              <a:spAutoFit/>
            </a:bodyPr>
            <a:lstStyle/>
            <a:p>
              <a:r>
                <a:rPr lang="en-US" sz="4000" b="1" dirty="0" smtClean="0"/>
                <a:t>9(   </a:t>
              </a:r>
              <a:r>
                <a:rPr lang="en-US" sz="4000" b="1" dirty="0" smtClean="0"/>
                <a:t>+   ) </a:t>
              </a:r>
              <a:r>
                <a:rPr lang="en-US" sz="4000" b="1" dirty="0" smtClean="0"/>
                <a:t>= </a:t>
              </a:r>
              <a:r>
                <a:rPr lang="en-US" sz="4000" b="1" dirty="0" smtClean="0"/>
                <a:t>1</a:t>
              </a:r>
              <a:endParaRPr lang="en-US" sz="4000" b="1" dirty="0"/>
            </a:p>
          </p:txBody>
        </p:sp>
        <p:grpSp>
          <p:nvGrpSpPr>
            <p:cNvPr id="74" name="Group 73"/>
            <p:cNvGrpSpPr/>
            <p:nvPr/>
          </p:nvGrpSpPr>
          <p:grpSpPr>
            <a:xfrm>
              <a:off x="4516824" y="5730766"/>
              <a:ext cx="990600" cy="797202"/>
              <a:chOff x="-3457902" y="444064"/>
              <a:chExt cx="990600" cy="797202"/>
            </a:xfrm>
          </p:grpSpPr>
          <p:sp>
            <p:nvSpPr>
              <p:cNvPr id="79" name="TextBox 78"/>
              <p:cNvSpPr txBox="1"/>
              <p:nvPr/>
            </p:nvSpPr>
            <p:spPr>
              <a:xfrm>
                <a:off x="-3457902" y="444064"/>
                <a:ext cx="990600" cy="461665"/>
              </a:xfrm>
              <a:prstGeom prst="rect">
                <a:avLst/>
              </a:prstGeom>
              <a:noFill/>
            </p:spPr>
            <p:txBody>
              <a:bodyPr wrap="square" rtlCol="0">
                <a:spAutoFit/>
              </a:bodyPr>
              <a:lstStyle/>
              <a:p>
                <a:r>
                  <a:rPr lang="en-US" sz="2400" b="1" dirty="0" smtClean="0"/>
                  <a:t>1</a:t>
                </a:r>
                <a:endParaRPr lang="en-US" sz="2400" b="1" dirty="0"/>
              </a:p>
            </p:txBody>
          </p:sp>
          <p:sp>
            <p:nvSpPr>
              <p:cNvPr id="80" name="TextBox 79"/>
              <p:cNvSpPr txBox="1"/>
              <p:nvPr/>
            </p:nvSpPr>
            <p:spPr>
              <a:xfrm>
                <a:off x="-3457902" y="779601"/>
                <a:ext cx="990600" cy="461665"/>
              </a:xfrm>
              <a:prstGeom prst="rect">
                <a:avLst/>
              </a:prstGeom>
              <a:noFill/>
            </p:spPr>
            <p:txBody>
              <a:bodyPr wrap="square" rtlCol="0">
                <a:spAutoFit/>
              </a:bodyPr>
              <a:lstStyle/>
              <a:p>
                <a:r>
                  <a:rPr lang="en-US" sz="2400" b="1" dirty="0" smtClean="0"/>
                  <a:t>D</a:t>
                </a:r>
                <a:endParaRPr lang="en-US" sz="2400" b="1" dirty="0"/>
              </a:p>
            </p:txBody>
          </p:sp>
          <p:cxnSp>
            <p:nvCxnSpPr>
              <p:cNvPr id="81" name="Straight Connector 80"/>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grpSp>
          <p:nvGrpSpPr>
            <p:cNvPr id="75" name="Group 74"/>
            <p:cNvGrpSpPr/>
            <p:nvPr/>
          </p:nvGrpSpPr>
          <p:grpSpPr>
            <a:xfrm>
              <a:off x="3859926" y="5715000"/>
              <a:ext cx="990600" cy="797202"/>
              <a:chOff x="-3457902" y="444064"/>
              <a:chExt cx="990600" cy="797202"/>
            </a:xfrm>
          </p:grpSpPr>
          <p:sp>
            <p:nvSpPr>
              <p:cNvPr id="76" name="TextBox 75"/>
              <p:cNvSpPr txBox="1"/>
              <p:nvPr/>
            </p:nvSpPr>
            <p:spPr>
              <a:xfrm>
                <a:off x="-3457902" y="444064"/>
                <a:ext cx="990600" cy="461665"/>
              </a:xfrm>
              <a:prstGeom prst="rect">
                <a:avLst/>
              </a:prstGeom>
              <a:noFill/>
            </p:spPr>
            <p:txBody>
              <a:bodyPr wrap="square" rtlCol="0">
                <a:spAutoFit/>
              </a:bodyPr>
              <a:lstStyle/>
              <a:p>
                <a:r>
                  <a:rPr lang="en-US" sz="2400" b="1" dirty="0" smtClean="0"/>
                  <a:t>1</a:t>
                </a:r>
                <a:endParaRPr lang="en-US" sz="2400" b="1" dirty="0"/>
              </a:p>
            </p:txBody>
          </p:sp>
          <p:sp>
            <p:nvSpPr>
              <p:cNvPr id="77" name="TextBox 76"/>
              <p:cNvSpPr txBox="1"/>
              <p:nvPr/>
            </p:nvSpPr>
            <p:spPr>
              <a:xfrm>
                <a:off x="-3457902" y="779601"/>
                <a:ext cx="990600" cy="461665"/>
              </a:xfrm>
              <a:prstGeom prst="rect">
                <a:avLst/>
              </a:prstGeom>
              <a:noFill/>
            </p:spPr>
            <p:txBody>
              <a:bodyPr wrap="square" rtlCol="0">
                <a:spAutoFit/>
              </a:bodyPr>
              <a:lstStyle/>
              <a:p>
                <a:r>
                  <a:rPr lang="en-US" sz="2400" b="1" dirty="0" smtClean="0"/>
                  <a:t>H</a:t>
                </a:r>
                <a:endParaRPr lang="en-US" sz="2400" b="1" dirty="0"/>
              </a:p>
            </p:txBody>
          </p:sp>
          <p:cxnSp>
            <p:nvCxnSpPr>
              <p:cNvPr id="78" name="Straight Connector 77"/>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grpSp>
      <p:sp>
        <p:nvSpPr>
          <p:cNvPr id="31" name="TextBox 30"/>
          <p:cNvSpPr txBox="1"/>
          <p:nvPr/>
        </p:nvSpPr>
        <p:spPr>
          <a:xfrm>
            <a:off x="2666340" y="4359044"/>
            <a:ext cx="4189030" cy="646331"/>
          </a:xfrm>
          <a:prstGeom prst="rect">
            <a:avLst/>
          </a:prstGeom>
          <a:noFill/>
        </p:spPr>
        <p:txBody>
          <a:bodyPr wrap="square" rtlCol="0">
            <a:spAutoFit/>
          </a:bodyPr>
          <a:lstStyle/>
          <a:p>
            <a:pPr algn="ctr"/>
            <a:r>
              <a:rPr lang="en-US" b="1" dirty="0" smtClean="0">
                <a:solidFill>
                  <a:schemeClr val="accent3"/>
                </a:solidFill>
              </a:rPr>
              <a:t>I hope you’re thinking that Ms. Harris and Mr. D seem a little repetitive…</a:t>
            </a:r>
            <a:endParaRPr lang="en-US" b="1" dirty="0">
              <a:solidFill>
                <a:schemeClr val="accent3"/>
              </a:solidFill>
            </a:endParaRPr>
          </a:p>
        </p:txBody>
      </p:sp>
      <p:sp>
        <p:nvSpPr>
          <p:cNvPr id="83" name="TextBox 82"/>
          <p:cNvSpPr txBox="1"/>
          <p:nvPr/>
        </p:nvSpPr>
        <p:spPr>
          <a:xfrm>
            <a:off x="64368" y="5047990"/>
            <a:ext cx="3013441" cy="727480"/>
          </a:xfrm>
          <a:prstGeom prst="rect">
            <a:avLst/>
          </a:prstGeom>
          <a:noFill/>
        </p:spPr>
        <p:txBody>
          <a:bodyPr wrap="square" rtlCol="0">
            <a:spAutoFit/>
          </a:bodyPr>
          <a:lstStyle/>
          <a:p>
            <a:r>
              <a:rPr lang="en-US" sz="4000" b="1" dirty="0"/>
              <a:t> </a:t>
            </a:r>
            <a:r>
              <a:rPr lang="en-US" sz="4000" b="1" dirty="0" smtClean="0"/>
              <a:t>  </a:t>
            </a:r>
            <a:r>
              <a:rPr lang="en-US" sz="4000" b="1" dirty="0" smtClean="0"/>
              <a:t>   </a:t>
            </a:r>
            <a:r>
              <a:rPr lang="en-US" sz="4000" b="1" dirty="0" smtClean="0"/>
              <a:t>+    = </a:t>
            </a:r>
            <a:endParaRPr lang="en-US" sz="4000" b="1" dirty="0"/>
          </a:p>
        </p:txBody>
      </p:sp>
      <p:grpSp>
        <p:nvGrpSpPr>
          <p:cNvPr id="84" name="Group 83"/>
          <p:cNvGrpSpPr/>
          <p:nvPr/>
        </p:nvGrpSpPr>
        <p:grpSpPr>
          <a:xfrm>
            <a:off x="1114096" y="5009764"/>
            <a:ext cx="1152198" cy="819268"/>
            <a:chOff x="-3457902" y="444064"/>
            <a:chExt cx="990600" cy="797202"/>
          </a:xfrm>
        </p:grpSpPr>
        <p:sp>
          <p:nvSpPr>
            <p:cNvPr id="89" name="TextBox 88"/>
            <p:cNvSpPr txBox="1"/>
            <p:nvPr/>
          </p:nvSpPr>
          <p:spPr>
            <a:xfrm>
              <a:off x="-3457902" y="444064"/>
              <a:ext cx="990600" cy="461665"/>
            </a:xfrm>
            <a:prstGeom prst="rect">
              <a:avLst/>
            </a:prstGeom>
            <a:noFill/>
          </p:spPr>
          <p:txBody>
            <a:bodyPr wrap="square" rtlCol="0">
              <a:spAutoFit/>
            </a:bodyPr>
            <a:lstStyle/>
            <a:p>
              <a:r>
                <a:rPr lang="en-US" sz="2400" b="1" dirty="0" smtClean="0"/>
                <a:t>1</a:t>
              </a:r>
              <a:endParaRPr lang="en-US" sz="2400" b="1" dirty="0"/>
            </a:p>
          </p:txBody>
        </p:sp>
        <p:sp>
          <p:nvSpPr>
            <p:cNvPr id="90" name="TextBox 89"/>
            <p:cNvSpPr txBox="1"/>
            <p:nvPr/>
          </p:nvSpPr>
          <p:spPr>
            <a:xfrm>
              <a:off x="-3457902" y="779601"/>
              <a:ext cx="990600" cy="461665"/>
            </a:xfrm>
            <a:prstGeom prst="rect">
              <a:avLst/>
            </a:prstGeom>
            <a:noFill/>
          </p:spPr>
          <p:txBody>
            <a:bodyPr wrap="square" rtlCol="0">
              <a:spAutoFit/>
            </a:bodyPr>
            <a:lstStyle/>
            <a:p>
              <a:r>
                <a:rPr lang="en-US" sz="2400" b="1" dirty="0" smtClean="0"/>
                <a:t>D</a:t>
              </a:r>
              <a:endParaRPr lang="en-US" sz="2400" b="1" dirty="0"/>
            </a:p>
          </p:txBody>
        </p:sp>
        <p:cxnSp>
          <p:nvCxnSpPr>
            <p:cNvPr id="91" name="Straight Connector 90"/>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grpSp>
        <p:nvGrpSpPr>
          <p:cNvPr id="85" name="Group 84"/>
          <p:cNvGrpSpPr/>
          <p:nvPr/>
        </p:nvGrpSpPr>
        <p:grpSpPr>
          <a:xfrm>
            <a:off x="457198" y="4993998"/>
            <a:ext cx="1152198" cy="819268"/>
            <a:chOff x="-3457902" y="444064"/>
            <a:chExt cx="990600" cy="797202"/>
          </a:xfrm>
        </p:grpSpPr>
        <p:sp>
          <p:nvSpPr>
            <p:cNvPr id="86" name="TextBox 85"/>
            <p:cNvSpPr txBox="1"/>
            <p:nvPr/>
          </p:nvSpPr>
          <p:spPr>
            <a:xfrm>
              <a:off x="-3457902" y="444064"/>
              <a:ext cx="990600" cy="461665"/>
            </a:xfrm>
            <a:prstGeom prst="rect">
              <a:avLst/>
            </a:prstGeom>
            <a:noFill/>
          </p:spPr>
          <p:txBody>
            <a:bodyPr wrap="square" rtlCol="0">
              <a:spAutoFit/>
            </a:bodyPr>
            <a:lstStyle/>
            <a:p>
              <a:r>
                <a:rPr lang="en-US" sz="2400" b="1" dirty="0" smtClean="0"/>
                <a:t>1</a:t>
              </a:r>
              <a:endParaRPr lang="en-US" sz="2400" b="1" dirty="0"/>
            </a:p>
          </p:txBody>
        </p:sp>
        <p:sp>
          <p:nvSpPr>
            <p:cNvPr id="87" name="TextBox 86"/>
            <p:cNvSpPr txBox="1"/>
            <p:nvPr/>
          </p:nvSpPr>
          <p:spPr>
            <a:xfrm>
              <a:off x="-3457902" y="779601"/>
              <a:ext cx="990600" cy="461665"/>
            </a:xfrm>
            <a:prstGeom prst="rect">
              <a:avLst/>
            </a:prstGeom>
            <a:noFill/>
          </p:spPr>
          <p:txBody>
            <a:bodyPr wrap="square" rtlCol="0">
              <a:spAutoFit/>
            </a:bodyPr>
            <a:lstStyle/>
            <a:p>
              <a:r>
                <a:rPr lang="en-US" sz="2400" b="1" dirty="0" smtClean="0"/>
                <a:t>H</a:t>
              </a:r>
              <a:endParaRPr lang="en-US" sz="2400" b="1" dirty="0"/>
            </a:p>
          </p:txBody>
        </p:sp>
        <p:cxnSp>
          <p:nvCxnSpPr>
            <p:cNvPr id="88" name="Straight Connector 87"/>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grpSp>
        <p:nvGrpSpPr>
          <p:cNvPr id="92" name="Group 91"/>
          <p:cNvGrpSpPr/>
          <p:nvPr/>
        </p:nvGrpSpPr>
        <p:grpSpPr>
          <a:xfrm>
            <a:off x="1873468" y="5016064"/>
            <a:ext cx="990600" cy="797202"/>
            <a:chOff x="-3457902" y="444064"/>
            <a:chExt cx="990600" cy="797202"/>
          </a:xfrm>
        </p:grpSpPr>
        <p:sp>
          <p:nvSpPr>
            <p:cNvPr id="93" name="TextBox 92"/>
            <p:cNvSpPr txBox="1"/>
            <p:nvPr/>
          </p:nvSpPr>
          <p:spPr>
            <a:xfrm>
              <a:off x="-3457902" y="444064"/>
              <a:ext cx="990600" cy="461665"/>
            </a:xfrm>
            <a:prstGeom prst="rect">
              <a:avLst/>
            </a:prstGeom>
            <a:noFill/>
          </p:spPr>
          <p:txBody>
            <a:bodyPr wrap="square" rtlCol="0">
              <a:spAutoFit/>
            </a:bodyPr>
            <a:lstStyle/>
            <a:p>
              <a:r>
                <a:rPr lang="en-US" sz="2400" b="1" dirty="0" smtClean="0"/>
                <a:t>1</a:t>
              </a:r>
              <a:endParaRPr lang="en-US" sz="2400" b="1" dirty="0"/>
            </a:p>
          </p:txBody>
        </p:sp>
        <p:sp>
          <p:nvSpPr>
            <p:cNvPr id="94" name="TextBox 93"/>
            <p:cNvSpPr txBox="1"/>
            <p:nvPr/>
          </p:nvSpPr>
          <p:spPr>
            <a:xfrm>
              <a:off x="-3457902" y="779601"/>
              <a:ext cx="990600" cy="461665"/>
            </a:xfrm>
            <a:prstGeom prst="rect">
              <a:avLst/>
            </a:prstGeom>
            <a:noFill/>
          </p:spPr>
          <p:txBody>
            <a:bodyPr wrap="square" rtlCol="0">
              <a:spAutoFit/>
            </a:bodyPr>
            <a:lstStyle/>
            <a:p>
              <a:r>
                <a:rPr lang="en-US" sz="2400" b="1" dirty="0" smtClean="0"/>
                <a:t>9</a:t>
              </a:r>
              <a:endParaRPr lang="en-US" sz="2400" b="1" dirty="0"/>
            </a:p>
          </p:txBody>
        </p:sp>
        <p:cxnSp>
          <p:nvCxnSpPr>
            <p:cNvPr id="95" name="Straight Connector 94"/>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sp>
        <p:nvSpPr>
          <p:cNvPr id="96" name="TextBox 95"/>
          <p:cNvSpPr txBox="1"/>
          <p:nvPr/>
        </p:nvSpPr>
        <p:spPr>
          <a:xfrm>
            <a:off x="2622332" y="5118536"/>
            <a:ext cx="4189030" cy="646331"/>
          </a:xfrm>
          <a:prstGeom prst="rect">
            <a:avLst/>
          </a:prstGeom>
          <a:noFill/>
        </p:spPr>
        <p:txBody>
          <a:bodyPr wrap="square" rtlCol="0">
            <a:spAutoFit/>
          </a:bodyPr>
          <a:lstStyle/>
          <a:p>
            <a:pPr algn="ctr"/>
            <a:r>
              <a:rPr lang="en-US" b="1" dirty="0" smtClean="0">
                <a:solidFill>
                  <a:schemeClr val="accent3"/>
                </a:solidFill>
              </a:rPr>
              <a:t>Solve for the sum… Now you have a value you can plug in for the two fractions!!</a:t>
            </a:r>
            <a:endParaRPr lang="en-US" b="1" dirty="0">
              <a:solidFill>
                <a:schemeClr val="accent3"/>
              </a:solidFill>
            </a:endParaRPr>
          </a:p>
        </p:txBody>
      </p:sp>
      <p:sp>
        <p:nvSpPr>
          <p:cNvPr id="98" name="TextBox 97"/>
          <p:cNvSpPr txBox="1"/>
          <p:nvPr/>
        </p:nvSpPr>
        <p:spPr>
          <a:xfrm>
            <a:off x="168166" y="5888424"/>
            <a:ext cx="5017374" cy="707886"/>
          </a:xfrm>
          <a:prstGeom prst="rect">
            <a:avLst/>
          </a:prstGeom>
          <a:noFill/>
        </p:spPr>
        <p:txBody>
          <a:bodyPr wrap="square" rtlCol="0">
            <a:spAutoFit/>
          </a:bodyPr>
          <a:lstStyle/>
          <a:p>
            <a:r>
              <a:rPr lang="en-US" sz="4000" b="1" dirty="0"/>
              <a:t>4</a:t>
            </a:r>
            <a:r>
              <a:rPr lang="en-US" sz="4000" b="1" dirty="0" smtClean="0"/>
              <a:t>(  </a:t>
            </a:r>
            <a:r>
              <a:rPr lang="en-US" sz="4000" b="1" dirty="0" smtClean="0"/>
              <a:t>)</a:t>
            </a:r>
            <a:r>
              <a:rPr lang="en-US" sz="4000" b="1" dirty="0" smtClean="0"/>
              <a:t> + 2(   +   )= </a:t>
            </a:r>
            <a:r>
              <a:rPr lang="en-US" sz="4000" b="1" dirty="0" smtClean="0"/>
              <a:t>1</a:t>
            </a:r>
            <a:endParaRPr lang="en-US" sz="4000" b="1" dirty="0"/>
          </a:p>
        </p:txBody>
      </p:sp>
      <p:grpSp>
        <p:nvGrpSpPr>
          <p:cNvPr id="100" name="Group 99"/>
          <p:cNvGrpSpPr/>
          <p:nvPr/>
        </p:nvGrpSpPr>
        <p:grpSpPr>
          <a:xfrm>
            <a:off x="609602" y="5834432"/>
            <a:ext cx="990600" cy="797202"/>
            <a:chOff x="-3457902" y="444064"/>
            <a:chExt cx="990600" cy="797202"/>
          </a:xfrm>
        </p:grpSpPr>
        <p:sp>
          <p:nvSpPr>
            <p:cNvPr id="113" name="TextBox 112"/>
            <p:cNvSpPr txBox="1"/>
            <p:nvPr/>
          </p:nvSpPr>
          <p:spPr>
            <a:xfrm>
              <a:off x="-3457902" y="444064"/>
              <a:ext cx="990600" cy="461665"/>
            </a:xfrm>
            <a:prstGeom prst="rect">
              <a:avLst/>
            </a:prstGeom>
            <a:noFill/>
          </p:spPr>
          <p:txBody>
            <a:bodyPr wrap="square" rtlCol="0">
              <a:spAutoFit/>
            </a:bodyPr>
            <a:lstStyle/>
            <a:p>
              <a:r>
                <a:rPr lang="en-US" sz="2400" b="1" dirty="0"/>
                <a:t>1</a:t>
              </a:r>
              <a:endParaRPr lang="en-US" sz="2400" b="1" dirty="0"/>
            </a:p>
          </p:txBody>
        </p:sp>
        <p:sp>
          <p:nvSpPr>
            <p:cNvPr id="114" name="TextBox 113"/>
            <p:cNvSpPr txBox="1"/>
            <p:nvPr/>
          </p:nvSpPr>
          <p:spPr>
            <a:xfrm>
              <a:off x="-3457902" y="779601"/>
              <a:ext cx="990600" cy="461665"/>
            </a:xfrm>
            <a:prstGeom prst="rect">
              <a:avLst/>
            </a:prstGeom>
            <a:noFill/>
          </p:spPr>
          <p:txBody>
            <a:bodyPr wrap="square" rtlCol="0">
              <a:spAutoFit/>
            </a:bodyPr>
            <a:lstStyle/>
            <a:p>
              <a:r>
                <a:rPr lang="en-US" sz="2400" b="1" dirty="0" smtClean="0"/>
                <a:t>9</a:t>
              </a:r>
              <a:endParaRPr lang="en-US" sz="2400" b="1" dirty="0"/>
            </a:p>
          </p:txBody>
        </p:sp>
        <p:cxnSp>
          <p:nvCxnSpPr>
            <p:cNvPr id="115" name="Straight Connector 114"/>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grpSp>
        <p:nvGrpSpPr>
          <p:cNvPr id="102" name="Group 101"/>
          <p:cNvGrpSpPr/>
          <p:nvPr/>
        </p:nvGrpSpPr>
        <p:grpSpPr>
          <a:xfrm>
            <a:off x="1936532" y="5843898"/>
            <a:ext cx="990600" cy="797202"/>
            <a:chOff x="-3457902" y="444064"/>
            <a:chExt cx="990600" cy="797202"/>
          </a:xfrm>
        </p:grpSpPr>
        <p:sp>
          <p:nvSpPr>
            <p:cNvPr id="107" name="TextBox 106"/>
            <p:cNvSpPr txBox="1"/>
            <p:nvPr/>
          </p:nvSpPr>
          <p:spPr>
            <a:xfrm>
              <a:off x="-3457902" y="444064"/>
              <a:ext cx="990600" cy="461665"/>
            </a:xfrm>
            <a:prstGeom prst="rect">
              <a:avLst/>
            </a:prstGeom>
            <a:noFill/>
          </p:spPr>
          <p:txBody>
            <a:bodyPr wrap="square" rtlCol="0">
              <a:spAutoFit/>
            </a:bodyPr>
            <a:lstStyle/>
            <a:p>
              <a:r>
                <a:rPr lang="en-US" sz="2400" b="1" dirty="0" smtClean="0"/>
                <a:t>1</a:t>
              </a:r>
              <a:endParaRPr lang="en-US" sz="2400" b="1" dirty="0"/>
            </a:p>
          </p:txBody>
        </p:sp>
        <p:sp>
          <p:nvSpPr>
            <p:cNvPr id="108" name="TextBox 107"/>
            <p:cNvSpPr txBox="1"/>
            <p:nvPr/>
          </p:nvSpPr>
          <p:spPr>
            <a:xfrm>
              <a:off x="-3457902" y="779601"/>
              <a:ext cx="990600" cy="461665"/>
            </a:xfrm>
            <a:prstGeom prst="rect">
              <a:avLst/>
            </a:prstGeom>
            <a:noFill/>
          </p:spPr>
          <p:txBody>
            <a:bodyPr wrap="square" rtlCol="0">
              <a:spAutoFit/>
            </a:bodyPr>
            <a:lstStyle/>
            <a:p>
              <a:r>
                <a:rPr lang="en-US" sz="2400" b="1" dirty="0" smtClean="0"/>
                <a:t>9</a:t>
              </a:r>
              <a:endParaRPr lang="en-US" sz="2400" b="1" dirty="0"/>
            </a:p>
          </p:txBody>
        </p:sp>
        <p:cxnSp>
          <p:nvCxnSpPr>
            <p:cNvPr id="109" name="Straight Connector 108"/>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grpSp>
        <p:nvGrpSpPr>
          <p:cNvPr id="103" name="Group 102"/>
          <p:cNvGrpSpPr/>
          <p:nvPr/>
        </p:nvGrpSpPr>
        <p:grpSpPr>
          <a:xfrm>
            <a:off x="2496204" y="5859664"/>
            <a:ext cx="1037898" cy="781436"/>
            <a:chOff x="-3505200" y="444064"/>
            <a:chExt cx="1037898" cy="781436"/>
          </a:xfrm>
        </p:grpSpPr>
        <p:sp>
          <p:nvSpPr>
            <p:cNvPr id="104" name="TextBox 103"/>
            <p:cNvSpPr txBox="1"/>
            <p:nvPr/>
          </p:nvSpPr>
          <p:spPr>
            <a:xfrm>
              <a:off x="-3457902" y="444064"/>
              <a:ext cx="990600" cy="461665"/>
            </a:xfrm>
            <a:prstGeom prst="rect">
              <a:avLst/>
            </a:prstGeom>
            <a:noFill/>
          </p:spPr>
          <p:txBody>
            <a:bodyPr wrap="square" rtlCol="0">
              <a:spAutoFit/>
            </a:bodyPr>
            <a:lstStyle/>
            <a:p>
              <a:r>
                <a:rPr lang="en-US" sz="2400" b="1" dirty="0" smtClean="0"/>
                <a:t>1</a:t>
              </a:r>
              <a:endParaRPr lang="en-US" sz="2400" b="1" dirty="0"/>
            </a:p>
          </p:txBody>
        </p:sp>
        <p:sp>
          <p:nvSpPr>
            <p:cNvPr id="105" name="TextBox 104"/>
            <p:cNvSpPr txBox="1"/>
            <p:nvPr/>
          </p:nvSpPr>
          <p:spPr>
            <a:xfrm>
              <a:off x="-3505200" y="763835"/>
              <a:ext cx="990600" cy="461665"/>
            </a:xfrm>
            <a:prstGeom prst="rect">
              <a:avLst/>
            </a:prstGeom>
            <a:noFill/>
          </p:spPr>
          <p:txBody>
            <a:bodyPr wrap="square" rtlCol="0">
              <a:spAutoFit/>
            </a:bodyPr>
            <a:lstStyle/>
            <a:p>
              <a:r>
                <a:rPr lang="en-US" sz="2400" b="1" dirty="0" smtClean="0"/>
                <a:t>M</a:t>
              </a:r>
              <a:endParaRPr lang="en-US" sz="2400" b="1" dirty="0"/>
            </a:p>
          </p:txBody>
        </p:sp>
        <p:cxnSp>
          <p:nvCxnSpPr>
            <p:cNvPr id="106" name="Straight Connector 105"/>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sp>
        <p:nvSpPr>
          <p:cNvPr id="119" name="TextBox 118"/>
          <p:cNvSpPr txBox="1"/>
          <p:nvPr/>
        </p:nvSpPr>
        <p:spPr>
          <a:xfrm>
            <a:off x="3659570" y="5920005"/>
            <a:ext cx="3198430" cy="646331"/>
          </a:xfrm>
          <a:prstGeom prst="rect">
            <a:avLst/>
          </a:prstGeom>
          <a:noFill/>
        </p:spPr>
        <p:txBody>
          <a:bodyPr wrap="square" rtlCol="0">
            <a:spAutoFit/>
          </a:bodyPr>
          <a:lstStyle/>
          <a:p>
            <a:pPr algn="ctr"/>
            <a:r>
              <a:rPr lang="en-US" b="1" dirty="0" smtClean="0">
                <a:solidFill>
                  <a:schemeClr val="accent3"/>
                </a:solidFill>
              </a:rPr>
              <a:t>Hey, cool! Now you only have 1 variable!! Solve for M!!!!!</a:t>
            </a:r>
            <a:endParaRPr lang="en-US" b="1" dirty="0">
              <a:solidFill>
                <a:schemeClr val="accent3"/>
              </a:solidFill>
            </a:endParaRPr>
          </a:p>
        </p:txBody>
      </p:sp>
      <p:sp>
        <p:nvSpPr>
          <p:cNvPr id="120" name="TextBox 119"/>
          <p:cNvSpPr txBox="1"/>
          <p:nvPr/>
        </p:nvSpPr>
        <p:spPr>
          <a:xfrm>
            <a:off x="115608" y="6699172"/>
            <a:ext cx="2268926" cy="707886"/>
          </a:xfrm>
          <a:prstGeom prst="rect">
            <a:avLst/>
          </a:prstGeom>
          <a:noFill/>
        </p:spPr>
        <p:txBody>
          <a:bodyPr wrap="square" rtlCol="0">
            <a:spAutoFit/>
          </a:bodyPr>
          <a:lstStyle/>
          <a:p>
            <a:r>
              <a:rPr lang="en-US" sz="4000" b="1" dirty="0" smtClean="0"/>
              <a:t>      +    = </a:t>
            </a:r>
            <a:r>
              <a:rPr lang="en-US" sz="4000" b="1" dirty="0" smtClean="0"/>
              <a:t>1</a:t>
            </a:r>
            <a:endParaRPr lang="en-US" sz="4000" b="1" dirty="0"/>
          </a:p>
        </p:txBody>
      </p:sp>
      <p:grpSp>
        <p:nvGrpSpPr>
          <p:cNvPr id="121" name="Group 120"/>
          <p:cNvGrpSpPr/>
          <p:nvPr/>
        </p:nvGrpSpPr>
        <p:grpSpPr>
          <a:xfrm>
            <a:off x="557044" y="6676712"/>
            <a:ext cx="990600" cy="797202"/>
            <a:chOff x="-3457902" y="444064"/>
            <a:chExt cx="990600" cy="797202"/>
          </a:xfrm>
        </p:grpSpPr>
        <p:sp>
          <p:nvSpPr>
            <p:cNvPr id="122" name="TextBox 121"/>
            <p:cNvSpPr txBox="1"/>
            <p:nvPr/>
          </p:nvSpPr>
          <p:spPr>
            <a:xfrm>
              <a:off x="-3457902" y="444064"/>
              <a:ext cx="990600" cy="461665"/>
            </a:xfrm>
            <a:prstGeom prst="rect">
              <a:avLst/>
            </a:prstGeom>
            <a:noFill/>
          </p:spPr>
          <p:txBody>
            <a:bodyPr wrap="square" rtlCol="0">
              <a:spAutoFit/>
            </a:bodyPr>
            <a:lstStyle/>
            <a:p>
              <a:r>
                <a:rPr lang="en-US" sz="2400" b="1" dirty="0" smtClean="0"/>
                <a:t>2</a:t>
              </a:r>
              <a:endParaRPr lang="en-US" sz="2400" b="1" dirty="0"/>
            </a:p>
          </p:txBody>
        </p:sp>
        <p:sp>
          <p:nvSpPr>
            <p:cNvPr id="123" name="TextBox 122"/>
            <p:cNvSpPr txBox="1"/>
            <p:nvPr/>
          </p:nvSpPr>
          <p:spPr>
            <a:xfrm>
              <a:off x="-3457902" y="779601"/>
              <a:ext cx="990600" cy="461665"/>
            </a:xfrm>
            <a:prstGeom prst="rect">
              <a:avLst/>
            </a:prstGeom>
            <a:noFill/>
          </p:spPr>
          <p:txBody>
            <a:bodyPr wrap="square" rtlCol="0">
              <a:spAutoFit/>
            </a:bodyPr>
            <a:lstStyle/>
            <a:p>
              <a:r>
                <a:rPr lang="en-US" sz="2400" b="1" dirty="0" smtClean="0"/>
                <a:t>3</a:t>
              </a:r>
              <a:endParaRPr lang="en-US" sz="2400" b="1" dirty="0"/>
            </a:p>
          </p:txBody>
        </p:sp>
        <p:cxnSp>
          <p:nvCxnSpPr>
            <p:cNvPr id="124" name="Straight Connector 123"/>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grpSp>
        <p:nvGrpSpPr>
          <p:cNvPr id="129" name="Group 128"/>
          <p:cNvGrpSpPr/>
          <p:nvPr/>
        </p:nvGrpSpPr>
        <p:grpSpPr>
          <a:xfrm>
            <a:off x="1093072" y="6670412"/>
            <a:ext cx="1037898" cy="781436"/>
            <a:chOff x="-3505200" y="444064"/>
            <a:chExt cx="1037898" cy="781436"/>
          </a:xfrm>
        </p:grpSpPr>
        <p:sp>
          <p:nvSpPr>
            <p:cNvPr id="130" name="TextBox 129"/>
            <p:cNvSpPr txBox="1"/>
            <p:nvPr/>
          </p:nvSpPr>
          <p:spPr>
            <a:xfrm>
              <a:off x="-3457902" y="444064"/>
              <a:ext cx="990600" cy="461665"/>
            </a:xfrm>
            <a:prstGeom prst="rect">
              <a:avLst/>
            </a:prstGeom>
            <a:noFill/>
          </p:spPr>
          <p:txBody>
            <a:bodyPr wrap="square" rtlCol="0">
              <a:spAutoFit/>
            </a:bodyPr>
            <a:lstStyle/>
            <a:p>
              <a:r>
                <a:rPr lang="en-US" sz="2400" b="1" dirty="0" smtClean="0"/>
                <a:t>2</a:t>
              </a:r>
              <a:endParaRPr lang="en-US" sz="2400" b="1" dirty="0"/>
            </a:p>
          </p:txBody>
        </p:sp>
        <p:sp>
          <p:nvSpPr>
            <p:cNvPr id="131" name="TextBox 130"/>
            <p:cNvSpPr txBox="1"/>
            <p:nvPr/>
          </p:nvSpPr>
          <p:spPr>
            <a:xfrm>
              <a:off x="-3505200" y="763835"/>
              <a:ext cx="990600" cy="461665"/>
            </a:xfrm>
            <a:prstGeom prst="rect">
              <a:avLst/>
            </a:prstGeom>
            <a:noFill/>
          </p:spPr>
          <p:txBody>
            <a:bodyPr wrap="square" rtlCol="0">
              <a:spAutoFit/>
            </a:bodyPr>
            <a:lstStyle/>
            <a:p>
              <a:r>
                <a:rPr lang="en-US" sz="2400" b="1" dirty="0" smtClean="0"/>
                <a:t>M</a:t>
              </a:r>
              <a:endParaRPr lang="en-US" sz="2400" b="1" dirty="0"/>
            </a:p>
          </p:txBody>
        </p:sp>
        <p:cxnSp>
          <p:nvCxnSpPr>
            <p:cNvPr id="132" name="Straight Connector 131"/>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sp>
        <p:nvSpPr>
          <p:cNvPr id="133" name="TextBox 132"/>
          <p:cNvSpPr txBox="1"/>
          <p:nvPr/>
        </p:nvSpPr>
        <p:spPr>
          <a:xfrm>
            <a:off x="102472" y="7444352"/>
            <a:ext cx="2268926" cy="707886"/>
          </a:xfrm>
          <a:prstGeom prst="rect">
            <a:avLst/>
          </a:prstGeom>
          <a:noFill/>
        </p:spPr>
        <p:txBody>
          <a:bodyPr wrap="square" rtlCol="0">
            <a:spAutoFit/>
          </a:bodyPr>
          <a:lstStyle/>
          <a:p>
            <a:r>
              <a:rPr lang="en-US" sz="4000" b="1" dirty="0" smtClean="0"/>
              <a:t>      =    </a:t>
            </a:r>
            <a:endParaRPr lang="en-US" sz="4000" b="1" dirty="0"/>
          </a:p>
        </p:txBody>
      </p:sp>
      <p:grpSp>
        <p:nvGrpSpPr>
          <p:cNvPr id="134" name="Group 133"/>
          <p:cNvGrpSpPr/>
          <p:nvPr/>
        </p:nvGrpSpPr>
        <p:grpSpPr>
          <a:xfrm>
            <a:off x="543908" y="7421892"/>
            <a:ext cx="990600" cy="797202"/>
            <a:chOff x="-3457902" y="444064"/>
            <a:chExt cx="990600" cy="797202"/>
          </a:xfrm>
        </p:grpSpPr>
        <p:sp>
          <p:nvSpPr>
            <p:cNvPr id="135" name="TextBox 134"/>
            <p:cNvSpPr txBox="1"/>
            <p:nvPr/>
          </p:nvSpPr>
          <p:spPr>
            <a:xfrm>
              <a:off x="-3457902" y="444064"/>
              <a:ext cx="990600" cy="461665"/>
            </a:xfrm>
            <a:prstGeom prst="rect">
              <a:avLst/>
            </a:prstGeom>
            <a:noFill/>
          </p:spPr>
          <p:txBody>
            <a:bodyPr wrap="square" rtlCol="0">
              <a:spAutoFit/>
            </a:bodyPr>
            <a:lstStyle/>
            <a:p>
              <a:r>
                <a:rPr lang="en-US" sz="2400" b="1" dirty="0" smtClean="0"/>
                <a:t>1</a:t>
              </a:r>
              <a:endParaRPr lang="en-US" sz="2400" b="1" dirty="0"/>
            </a:p>
          </p:txBody>
        </p:sp>
        <p:sp>
          <p:nvSpPr>
            <p:cNvPr id="136" name="TextBox 135"/>
            <p:cNvSpPr txBox="1"/>
            <p:nvPr/>
          </p:nvSpPr>
          <p:spPr>
            <a:xfrm>
              <a:off x="-3457902" y="779601"/>
              <a:ext cx="990600" cy="461665"/>
            </a:xfrm>
            <a:prstGeom prst="rect">
              <a:avLst/>
            </a:prstGeom>
            <a:noFill/>
          </p:spPr>
          <p:txBody>
            <a:bodyPr wrap="square" rtlCol="0">
              <a:spAutoFit/>
            </a:bodyPr>
            <a:lstStyle/>
            <a:p>
              <a:r>
                <a:rPr lang="en-US" sz="2400" b="1" dirty="0" smtClean="0"/>
                <a:t>3</a:t>
              </a:r>
              <a:endParaRPr lang="en-US" sz="2400" b="1" dirty="0"/>
            </a:p>
          </p:txBody>
        </p:sp>
        <p:cxnSp>
          <p:nvCxnSpPr>
            <p:cNvPr id="137" name="Straight Connector 136"/>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grpSp>
        <p:nvGrpSpPr>
          <p:cNvPr id="138" name="Group 137"/>
          <p:cNvGrpSpPr/>
          <p:nvPr/>
        </p:nvGrpSpPr>
        <p:grpSpPr>
          <a:xfrm>
            <a:off x="1079936" y="7415592"/>
            <a:ext cx="1037898" cy="781436"/>
            <a:chOff x="-3505200" y="444064"/>
            <a:chExt cx="1037898" cy="781436"/>
          </a:xfrm>
        </p:grpSpPr>
        <p:sp>
          <p:nvSpPr>
            <p:cNvPr id="139" name="TextBox 138"/>
            <p:cNvSpPr txBox="1"/>
            <p:nvPr/>
          </p:nvSpPr>
          <p:spPr>
            <a:xfrm>
              <a:off x="-3457902" y="444064"/>
              <a:ext cx="990600" cy="461665"/>
            </a:xfrm>
            <a:prstGeom prst="rect">
              <a:avLst/>
            </a:prstGeom>
            <a:noFill/>
          </p:spPr>
          <p:txBody>
            <a:bodyPr wrap="square" rtlCol="0">
              <a:spAutoFit/>
            </a:bodyPr>
            <a:lstStyle/>
            <a:p>
              <a:r>
                <a:rPr lang="en-US" sz="2400" b="1" dirty="0" smtClean="0"/>
                <a:t>2</a:t>
              </a:r>
              <a:endParaRPr lang="en-US" sz="2400" b="1" dirty="0"/>
            </a:p>
          </p:txBody>
        </p:sp>
        <p:sp>
          <p:nvSpPr>
            <p:cNvPr id="140" name="TextBox 139"/>
            <p:cNvSpPr txBox="1"/>
            <p:nvPr/>
          </p:nvSpPr>
          <p:spPr>
            <a:xfrm>
              <a:off x="-3505200" y="763835"/>
              <a:ext cx="990600" cy="461665"/>
            </a:xfrm>
            <a:prstGeom prst="rect">
              <a:avLst/>
            </a:prstGeom>
            <a:noFill/>
          </p:spPr>
          <p:txBody>
            <a:bodyPr wrap="square" rtlCol="0">
              <a:spAutoFit/>
            </a:bodyPr>
            <a:lstStyle/>
            <a:p>
              <a:r>
                <a:rPr lang="en-US" sz="2400" b="1" dirty="0" smtClean="0"/>
                <a:t>M</a:t>
              </a:r>
              <a:endParaRPr lang="en-US" sz="2400" b="1" dirty="0"/>
            </a:p>
          </p:txBody>
        </p:sp>
        <p:cxnSp>
          <p:nvCxnSpPr>
            <p:cNvPr id="141" name="Straight Connector 140"/>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sp>
        <p:nvSpPr>
          <p:cNvPr id="35" name="TextBox 34"/>
          <p:cNvSpPr txBox="1"/>
          <p:nvPr/>
        </p:nvSpPr>
        <p:spPr>
          <a:xfrm>
            <a:off x="3216816" y="7139206"/>
            <a:ext cx="3882920" cy="769441"/>
          </a:xfrm>
          <a:prstGeom prst="rect">
            <a:avLst/>
          </a:prstGeom>
          <a:noFill/>
        </p:spPr>
        <p:txBody>
          <a:bodyPr wrap="square" rtlCol="0">
            <a:spAutoFit/>
          </a:bodyPr>
          <a:lstStyle/>
          <a:p>
            <a:r>
              <a:rPr lang="en-US" sz="4400" b="1" dirty="0" smtClean="0"/>
              <a:t>M = 6 hours</a:t>
            </a:r>
            <a:endParaRPr lang="en-US" sz="4400" b="1" dirty="0"/>
          </a:p>
        </p:txBody>
      </p:sp>
      <p:sp>
        <p:nvSpPr>
          <p:cNvPr id="36" name="Rectangle 35"/>
          <p:cNvSpPr/>
          <p:nvPr/>
        </p:nvSpPr>
        <p:spPr>
          <a:xfrm>
            <a:off x="4246184" y="7170737"/>
            <a:ext cx="470664" cy="795458"/>
          </a:xfrm>
          <a:prstGeom prst="rect">
            <a:avLst/>
          </a:prstGeom>
          <a:noFill/>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4332688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p:sp>
        <p:nvSpPr>
          <p:cNvPr id="3" name="Content Placeholder 2"/>
          <p:cNvSpPr>
            <a:spLocks noGrp="1"/>
          </p:cNvSpPr>
          <p:nvPr>
            <p:ph idx="1"/>
          </p:nvPr>
        </p:nvSpPr>
        <p:spPr>
          <a:xfrm>
            <a:off x="342900" y="609600"/>
            <a:ext cx="6172200" cy="7086599"/>
          </a:xfrm>
        </p:spPr>
        <p:txBody>
          <a:bodyPr/>
          <a:lstStyle/>
          <a:p>
            <a:pPr marL="514350" indent="-514350">
              <a:buFont typeface="+mj-lt"/>
              <a:buAutoNum type="arabicPeriod" startAt="8"/>
            </a:pPr>
            <a:r>
              <a:rPr lang="en-US" sz="1800" dirty="0"/>
              <a:t>Cool problem. Two cats, each traveling 10 </a:t>
            </a:r>
            <a:r>
              <a:rPr lang="en-US" sz="1800" dirty="0" err="1"/>
              <a:t>ft</a:t>
            </a:r>
            <a:r>
              <a:rPr lang="en-US" sz="1800" dirty="0"/>
              <a:t>/sec , run toward each other from 500 </a:t>
            </a:r>
            <a:r>
              <a:rPr lang="en-US" sz="1800" dirty="0" err="1"/>
              <a:t>ft</a:t>
            </a:r>
            <a:r>
              <a:rPr lang="en-US" sz="1800" dirty="0"/>
              <a:t> apart. As they run, a flea flies from the whiskers of one cat to the other’s at 25 </a:t>
            </a:r>
            <a:r>
              <a:rPr lang="en-US" sz="1800" dirty="0" err="1"/>
              <a:t>ft</a:t>
            </a:r>
            <a:r>
              <a:rPr lang="en-US" sz="1800" dirty="0"/>
              <a:t>/sec. (Crazy, isn’t it?) The flea flies back and forth until it is crushed when the cats collide. How far did the flea fly?</a:t>
            </a:r>
          </a:p>
          <a:p>
            <a:pPr marL="514350" indent="-514350">
              <a:buFont typeface="+mj-lt"/>
              <a:buAutoNum type="arabicPeriod" startAt="5"/>
            </a:pPr>
            <a:endParaRPr lang="en-US" sz="2400" dirty="0"/>
          </a:p>
          <a:p>
            <a:pPr marL="514350" indent="-514350">
              <a:buFont typeface="+mj-lt"/>
              <a:buAutoNum type="arabicPeriod" startAt="5"/>
            </a:pPr>
            <a:endParaRPr lang="en-US" dirty="0"/>
          </a:p>
        </p:txBody>
      </p:sp>
      <p:sp>
        <p:nvSpPr>
          <p:cNvPr id="4" name="TextBox 3"/>
          <p:cNvSpPr txBox="1"/>
          <p:nvPr/>
        </p:nvSpPr>
        <p:spPr>
          <a:xfrm>
            <a:off x="-15766" y="2133600"/>
            <a:ext cx="6873766" cy="1323439"/>
          </a:xfrm>
          <a:prstGeom prst="rect">
            <a:avLst/>
          </a:prstGeom>
          <a:noFill/>
        </p:spPr>
        <p:txBody>
          <a:bodyPr wrap="square" rtlCol="0">
            <a:spAutoFit/>
          </a:bodyPr>
          <a:lstStyle/>
          <a:p>
            <a:r>
              <a:rPr lang="en-US" sz="2000" b="1" dirty="0" smtClean="0">
                <a:solidFill>
                  <a:schemeClr val="accent1">
                    <a:lumMod val="50000"/>
                  </a:schemeClr>
                </a:solidFill>
              </a:rPr>
              <a:t>If you are like me, you were probably really confused when you first read this problem… but no worries! Remember to break apart the problem!! What are you looking for? A distance. What do you have? A whole bunch of speeds. Let’s get to work!</a:t>
            </a:r>
            <a:endParaRPr lang="en-US" sz="2000" b="1" dirty="0">
              <a:solidFill>
                <a:schemeClr val="accent1">
                  <a:lumMod val="50000"/>
                </a:schemeClr>
              </a:solidFill>
            </a:endParaRPr>
          </a:p>
        </p:txBody>
      </p:sp>
      <p:sp>
        <p:nvSpPr>
          <p:cNvPr id="5" name="TextBox 4"/>
          <p:cNvSpPr txBox="1"/>
          <p:nvPr/>
        </p:nvSpPr>
        <p:spPr>
          <a:xfrm>
            <a:off x="457200" y="2743200"/>
            <a:ext cx="6629400" cy="3154710"/>
          </a:xfrm>
          <a:prstGeom prst="rect">
            <a:avLst/>
          </a:prstGeom>
          <a:noFill/>
        </p:spPr>
        <p:txBody>
          <a:bodyPr wrap="square" rtlCol="0">
            <a:spAutoFit/>
          </a:bodyPr>
          <a:lstStyle/>
          <a:p>
            <a:r>
              <a:rPr lang="en-US" sz="19900" dirty="0" smtClean="0"/>
              <a:t>d = </a:t>
            </a:r>
            <a:r>
              <a:rPr lang="en-US" sz="19900" dirty="0" err="1" smtClean="0"/>
              <a:t>rt</a:t>
            </a:r>
            <a:r>
              <a:rPr lang="en-US" sz="19900" dirty="0" smtClean="0"/>
              <a:t> </a:t>
            </a:r>
            <a:endParaRPr lang="en-US" sz="19900" dirty="0"/>
          </a:p>
        </p:txBody>
      </p:sp>
      <p:sp>
        <p:nvSpPr>
          <p:cNvPr id="6" name="TextBox 5"/>
          <p:cNvSpPr txBox="1"/>
          <p:nvPr/>
        </p:nvSpPr>
        <p:spPr>
          <a:xfrm>
            <a:off x="182617" y="5257800"/>
            <a:ext cx="6477000" cy="2554545"/>
          </a:xfrm>
          <a:prstGeom prst="rect">
            <a:avLst/>
          </a:prstGeom>
          <a:noFill/>
        </p:spPr>
        <p:txBody>
          <a:bodyPr wrap="square" rtlCol="0">
            <a:spAutoFit/>
          </a:bodyPr>
          <a:lstStyle/>
          <a:p>
            <a:r>
              <a:rPr lang="en-US" sz="2000" b="1" dirty="0" smtClean="0">
                <a:solidFill>
                  <a:schemeClr val="accent5">
                    <a:lumMod val="50000"/>
                  </a:schemeClr>
                </a:solidFill>
              </a:rPr>
              <a:t>That is pretty much all you need to know. So these cats are each traveling at 10 </a:t>
            </a:r>
            <a:r>
              <a:rPr lang="en-US" sz="2000" b="1" dirty="0" err="1" smtClean="0">
                <a:solidFill>
                  <a:schemeClr val="accent5">
                    <a:lumMod val="50000"/>
                  </a:schemeClr>
                </a:solidFill>
              </a:rPr>
              <a:t>ft</a:t>
            </a:r>
            <a:r>
              <a:rPr lang="en-US" sz="2000" b="1" dirty="0" smtClean="0">
                <a:solidFill>
                  <a:schemeClr val="accent5">
                    <a:lumMod val="50000"/>
                  </a:schemeClr>
                </a:solidFill>
              </a:rPr>
              <a:t>/s, right? It would take each cat 50 seconds to run the whole 500 meters, but remember, they both are covering that distance, so essentially, it takes half the time: 25 seconds. Does that make sense? </a:t>
            </a:r>
          </a:p>
          <a:p>
            <a:r>
              <a:rPr lang="en-US" sz="2000" b="1" dirty="0" smtClean="0">
                <a:solidFill>
                  <a:schemeClr val="accent5">
                    <a:lumMod val="50000"/>
                  </a:schemeClr>
                </a:solidFill>
              </a:rPr>
              <a:t>Now look at the huge equation. You have the time the flea is flying, and you have the rate, or the speed… What do you do next? MULTIPLY!!!!!!!!!!!!!!!!!!!!!!!!!!!!!!!!!</a:t>
            </a:r>
            <a:endParaRPr lang="en-US" sz="2000" b="1" dirty="0">
              <a:solidFill>
                <a:schemeClr val="accent5">
                  <a:lumMod val="50000"/>
                </a:schemeClr>
              </a:solidFill>
            </a:endParaRPr>
          </a:p>
        </p:txBody>
      </p:sp>
      <p:sp>
        <p:nvSpPr>
          <p:cNvPr id="7" name="TextBox 6"/>
          <p:cNvSpPr txBox="1"/>
          <p:nvPr/>
        </p:nvSpPr>
        <p:spPr>
          <a:xfrm>
            <a:off x="107732" y="7680434"/>
            <a:ext cx="6629400" cy="923330"/>
          </a:xfrm>
          <a:prstGeom prst="rect">
            <a:avLst/>
          </a:prstGeom>
          <a:noFill/>
        </p:spPr>
        <p:txBody>
          <a:bodyPr wrap="square" rtlCol="0">
            <a:spAutoFit/>
          </a:bodyPr>
          <a:lstStyle/>
          <a:p>
            <a:r>
              <a:rPr lang="en-US" sz="5400" b="1" dirty="0" smtClean="0"/>
              <a:t>(25 s)(25 </a:t>
            </a:r>
            <a:r>
              <a:rPr lang="en-US" sz="5400" b="1" dirty="0" err="1" smtClean="0"/>
              <a:t>ft</a:t>
            </a:r>
            <a:r>
              <a:rPr lang="en-US" sz="5400" b="1" dirty="0" smtClean="0"/>
              <a:t>/s) = 625 m</a:t>
            </a:r>
            <a:endParaRPr lang="en-US" sz="5400" b="1" dirty="0"/>
          </a:p>
        </p:txBody>
      </p:sp>
      <p:sp>
        <p:nvSpPr>
          <p:cNvPr id="8" name="TextBox 7"/>
          <p:cNvSpPr txBox="1"/>
          <p:nvPr/>
        </p:nvSpPr>
        <p:spPr>
          <a:xfrm>
            <a:off x="0" y="8497669"/>
            <a:ext cx="5562600" cy="646331"/>
          </a:xfrm>
          <a:prstGeom prst="rect">
            <a:avLst/>
          </a:prstGeom>
          <a:noFill/>
        </p:spPr>
        <p:txBody>
          <a:bodyPr wrap="square" rtlCol="0">
            <a:spAutoFit/>
          </a:bodyPr>
          <a:lstStyle/>
          <a:p>
            <a:r>
              <a:rPr lang="en-US" dirty="0" smtClean="0"/>
              <a:t>Note: It didn’t take much to solve this problem… I even had enough room to put an equation in 199 point font. :P</a:t>
            </a:r>
            <a:endParaRPr lang="en-US" dirty="0"/>
          </a:p>
        </p:txBody>
      </p:sp>
      <p:sp>
        <p:nvSpPr>
          <p:cNvPr id="9" name="Rectangle 8"/>
          <p:cNvSpPr/>
          <p:nvPr/>
        </p:nvSpPr>
        <p:spPr>
          <a:xfrm>
            <a:off x="4648200" y="7812345"/>
            <a:ext cx="1143000" cy="685324"/>
          </a:xfrm>
          <a:prstGeom prst="rect">
            <a:avLst/>
          </a:prstGeom>
          <a:noFill/>
          <a:ln w="57150"/>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4083027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p:sp>
        <p:nvSpPr>
          <p:cNvPr id="3" name="Content Placeholder 2"/>
          <p:cNvSpPr>
            <a:spLocks noGrp="1"/>
          </p:cNvSpPr>
          <p:nvPr>
            <p:ph idx="1"/>
          </p:nvPr>
        </p:nvSpPr>
        <p:spPr>
          <a:xfrm>
            <a:off x="342900" y="609600"/>
            <a:ext cx="6172200" cy="7086599"/>
          </a:xfrm>
        </p:spPr>
        <p:txBody>
          <a:bodyPr/>
          <a:lstStyle/>
          <a:p>
            <a:pPr marL="514350" indent="-514350">
              <a:buFont typeface="+mj-lt"/>
              <a:buAutoNum type="arabicPeriod" startAt="9"/>
            </a:pPr>
            <a:r>
              <a:rPr lang="en-US" sz="1800" dirty="0"/>
              <a:t>From </a:t>
            </a:r>
            <a:r>
              <a:rPr lang="en-US" sz="1800" dirty="0" err="1"/>
              <a:t>AOPS</a:t>
            </a:r>
            <a:r>
              <a:rPr lang="en-US" sz="1800" dirty="0"/>
              <a:t>. A canoeist paddled upstream for 2 hours, then downstream for 3. The rate of the current was 2 mph. When he stopped, the canoeist realized he was 20 miles downstream from his starting point. How many hours will it take him to get back to the starting point?</a:t>
            </a:r>
          </a:p>
          <a:p>
            <a:pPr marL="514350" indent="-514350">
              <a:buFont typeface="+mj-lt"/>
              <a:buAutoNum type="arabicPeriod" startAt="5"/>
            </a:pPr>
            <a:endParaRPr lang="en-US" sz="2400" dirty="0"/>
          </a:p>
          <a:p>
            <a:pPr marL="514350" indent="-514350">
              <a:buFont typeface="+mj-lt"/>
              <a:buAutoNum type="arabicPeriod" startAt="5"/>
            </a:pPr>
            <a:endParaRPr lang="en-US" dirty="0"/>
          </a:p>
        </p:txBody>
      </p:sp>
      <p:sp>
        <p:nvSpPr>
          <p:cNvPr id="4" name="TextBox 3"/>
          <p:cNvSpPr txBox="1"/>
          <p:nvPr/>
        </p:nvSpPr>
        <p:spPr>
          <a:xfrm>
            <a:off x="304800" y="2200870"/>
            <a:ext cx="5867400" cy="646331"/>
          </a:xfrm>
          <a:prstGeom prst="rect">
            <a:avLst/>
          </a:prstGeom>
          <a:noFill/>
        </p:spPr>
        <p:txBody>
          <a:bodyPr wrap="square" rtlCol="0">
            <a:spAutoFit/>
          </a:bodyPr>
          <a:lstStyle/>
          <a:p>
            <a:r>
              <a:rPr lang="en-US" b="1" dirty="0" smtClean="0">
                <a:solidFill>
                  <a:schemeClr val="accent2">
                    <a:lumMod val="75000"/>
                  </a:schemeClr>
                </a:solidFill>
              </a:rPr>
              <a:t>Here’s the key to these problems: You have to account for the current. So follow along as we define these variables…</a:t>
            </a:r>
            <a:endParaRPr lang="en-US" b="1" dirty="0">
              <a:solidFill>
                <a:schemeClr val="accent2">
                  <a:lumMod val="75000"/>
                </a:schemeClr>
              </a:solidFill>
            </a:endParaRPr>
          </a:p>
        </p:txBody>
      </p:sp>
      <p:sp>
        <p:nvSpPr>
          <p:cNvPr id="5" name="TextBox 4"/>
          <p:cNvSpPr txBox="1"/>
          <p:nvPr/>
        </p:nvSpPr>
        <p:spPr>
          <a:xfrm>
            <a:off x="381000" y="2819400"/>
            <a:ext cx="3810000" cy="954107"/>
          </a:xfrm>
          <a:prstGeom prst="rect">
            <a:avLst/>
          </a:prstGeom>
          <a:noFill/>
        </p:spPr>
        <p:txBody>
          <a:bodyPr wrap="square" rtlCol="0">
            <a:spAutoFit/>
          </a:bodyPr>
          <a:lstStyle/>
          <a:p>
            <a:r>
              <a:rPr lang="en-US" sz="2800" dirty="0" smtClean="0"/>
              <a:t>x = speed of canoeist </a:t>
            </a:r>
          </a:p>
          <a:p>
            <a:r>
              <a:rPr lang="en-US" sz="2800" dirty="0" smtClean="0"/>
              <a:t>y = speed of current = 2</a:t>
            </a:r>
            <a:endParaRPr lang="en-US" sz="2800" dirty="0"/>
          </a:p>
        </p:txBody>
      </p:sp>
      <p:sp>
        <p:nvSpPr>
          <p:cNvPr id="6" name="TextBox 5"/>
          <p:cNvSpPr txBox="1"/>
          <p:nvPr/>
        </p:nvSpPr>
        <p:spPr>
          <a:xfrm>
            <a:off x="3775838" y="2855138"/>
            <a:ext cx="3048000" cy="923330"/>
          </a:xfrm>
          <a:prstGeom prst="rect">
            <a:avLst/>
          </a:prstGeom>
          <a:noFill/>
        </p:spPr>
        <p:txBody>
          <a:bodyPr wrap="square" rtlCol="0">
            <a:spAutoFit/>
          </a:bodyPr>
          <a:lstStyle/>
          <a:p>
            <a:pPr algn="r"/>
            <a:r>
              <a:rPr lang="en-US" b="1" dirty="0" smtClean="0">
                <a:solidFill>
                  <a:schemeClr val="accent3">
                    <a:lumMod val="75000"/>
                  </a:schemeClr>
                </a:solidFill>
              </a:rPr>
              <a:t>Pretty straightforward… </a:t>
            </a:r>
          </a:p>
          <a:p>
            <a:pPr algn="r"/>
            <a:r>
              <a:rPr lang="en-US" b="1" dirty="0" smtClean="0">
                <a:solidFill>
                  <a:schemeClr val="accent3">
                    <a:lumMod val="75000"/>
                  </a:schemeClr>
                </a:solidFill>
              </a:rPr>
              <a:t>So what is the speed upstream and downstream? </a:t>
            </a:r>
            <a:endParaRPr lang="en-US" b="1" dirty="0">
              <a:solidFill>
                <a:schemeClr val="accent3">
                  <a:lumMod val="75000"/>
                </a:schemeClr>
              </a:solidFill>
            </a:endParaRPr>
          </a:p>
        </p:txBody>
      </p:sp>
      <p:sp>
        <p:nvSpPr>
          <p:cNvPr id="7" name="TextBox 6"/>
          <p:cNvSpPr txBox="1"/>
          <p:nvPr/>
        </p:nvSpPr>
        <p:spPr>
          <a:xfrm>
            <a:off x="2057400" y="3770293"/>
            <a:ext cx="4800600" cy="954107"/>
          </a:xfrm>
          <a:prstGeom prst="rect">
            <a:avLst/>
          </a:prstGeom>
          <a:noFill/>
        </p:spPr>
        <p:txBody>
          <a:bodyPr wrap="square" rtlCol="0">
            <a:spAutoFit/>
          </a:bodyPr>
          <a:lstStyle/>
          <a:p>
            <a:pPr algn="r"/>
            <a:r>
              <a:rPr lang="en-US" sz="2800" dirty="0" smtClean="0"/>
              <a:t>x – y = speed upstream </a:t>
            </a:r>
          </a:p>
          <a:p>
            <a:pPr algn="r"/>
            <a:r>
              <a:rPr lang="en-US" sz="2800" dirty="0" smtClean="0"/>
              <a:t>x + y = speed downstream</a:t>
            </a:r>
          </a:p>
        </p:txBody>
      </p:sp>
      <p:sp>
        <p:nvSpPr>
          <p:cNvPr id="8" name="TextBox 7"/>
          <p:cNvSpPr txBox="1"/>
          <p:nvPr/>
        </p:nvSpPr>
        <p:spPr>
          <a:xfrm>
            <a:off x="28902" y="3738006"/>
            <a:ext cx="3048000" cy="1754326"/>
          </a:xfrm>
          <a:prstGeom prst="rect">
            <a:avLst/>
          </a:prstGeom>
          <a:noFill/>
        </p:spPr>
        <p:txBody>
          <a:bodyPr wrap="square" rtlCol="0">
            <a:spAutoFit/>
          </a:bodyPr>
          <a:lstStyle/>
          <a:p>
            <a:r>
              <a:rPr lang="en-US" b="1" dirty="0" smtClean="0">
                <a:solidFill>
                  <a:schemeClr val="accent4">
                    <a:lumMod val="75000"/>
                  </a:schemeClr>
                </a:solidFill>
              </a:rPr>
              <a:t>Why? Let’s think about it… If you’re going upstream, the current slows you down, but if you’re going downstream, it speeds you up, so you add the two </a:t>
            </a:r>
            <a:r>
              <a:rPr lang="en-US" b="1" dirty="0">
                <a:solidFill>
                  <a:schemeClr val="accent4">
                    <a:lumMod val="75000"/>
                  </a:schemeClr>
                </a:solidFill>
              </a:rPr>
              <a:t>v</a:t>
            </a:r>
            <a:r>
              <a:rPr lang="en-US" b="1" dirty="0" smtClean="0">
                <a:solidFill>
                  <a:schemeClr val="accent4">
                    <a:lumMod val="75000"/>
                  </a:schemeClr>
                </a:solidFill>
              </a:rPr>
              <a:t>alues. </a:t>
            </a:r>
            <a:endParaRPr lang="en-US" b="1" dirty="0">
              <a:solidFill>
                <a:schemeClr val="accent4">
                  <a:lumMod val="75000"/>
                </a:schemeClr>
              </a:solidFill>
            </a:endParaRPr>
          </a:p>
        </p:txBody>
      </p:sp>
      <p:sp>
        <p:nvSpPr>
          <p:cNvPr id="9" name="TextBox 8"/>
          <p:cNvSpPr txBox="1"/>
          <p:nvPr/>
        </p:nvSpPr>
        <p:spPr>
          <a:xfrm>
            <a:off x="3791604" y="4653507"/>
            <a:ext cx="3048000" cy="646331"/>
          </a:xfrm>
          <a:prstGeom prst="rect">
            <a:avLst/>
          </a:prstGeom>
          <a:noFill/>
        </p:spPr>
        <p:txBody>
          <a:bodyPr wrap="square" rtlCol="0">
            <a:spAutoFit/>
          </a:bodyPr>
          <a:lstStyle/>
          <a:p>
            <a:pPr algn="r"/>
            <a:r>
              <a:rPr lang="en-US" b="1" dirty="0" smtClean="0">
                <a:solidFill>
                  <a:schemeClr val="accent5">
                    <a:lumMod val="75000"/>
                  </a:schemeClr>
                </a:solidFill>
              </a:rPr>
              <a:t>I prefer drawing out the situation…</a:t>
            </a:r>
            <a:endParaRPr lang="en-US" b="1" dirty="0">
              <a:solidFill>
                <a:schemeClr val="accent5">
                  <a:lumMod val="75000"/>
                </a:schemeClr>
              </a:solidFill>
            </a:endParaRPr>
          </a:p>
        </p:txBody>
      </p:sp>
      <p:sp>
        <p:nvSpPr>
          <p:cNvPr id="10" name="Oval 9"/>
          <p:cNvSpPr/>
          <p:nvPr/>
        </p:nvSpPr>
        <p:spPr>
          <a:xfrm>
            <a:off x="5767558" y="6666178"/>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12" name="Straight Arrow Connector 11"/>
          <p:cNvCxnSpPr/>
          <p:nvPr/>
        </p:nvCxnSpPr>
        <p:spPr>
          <a:xfrm flipV="1">
            <a:off x="5812226" y="5336616"/>
            <a:ext cx="0" cy="12192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3" name="Straight Arrow Connector 12"/>
          <p:cNvCxnSpPr/>
          <p:nvPr/>
        </p:nvCxnSpPr>
        <p:spPr>
          <a:xfrm>
            <a:off x="6072358" y="5415446"/>
            <a:ext cx="0" cy="224133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4" name="Left Brace 23"/>
          <p:cNvSpPr/>
          <p:nvPr/>
        </p:nvSpPr>
        <p:spPr>
          <a:xfrm>
            <a:off x="5462758" y="6704278"/>
            <a:ext cx="176042" cy="902572"/>
          </a:xfrm>
          <a:prstGeom prst="leftBrace">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a:p>
        </p:txBody>
      </p:sp>
      <p:sp>
        <p:nvSpPr>
          <p:cNvPr id="25" name="TextBox 24"/>
          <p:cNvSpPr txBox="1"/>
          <p:nvPr/>
        </p:nvSpPr>
        <p:spPr>
          <a:xfrm>
            <a:off x="6072358" y="6132778"/>
            <a:ext cx="914400" cy="461665"/>
          </a:xfrm>
          <a:prstGeom prst="rect">
            <a:avLst/>
          </a:prstGeom>
          <a:noFill/>
        </p:spPr>
        <p:txBody>
          <a:bodyPr wrap="square" rtlCol="0">
            <a:spAutoFit/>
          </a:bodyPr>
          <a:lstStyle/>
          <a:p>
            <a:r>
              <a:rPr lang="en-US" sz="2400" b="1" dirty="0"/>
              <a:t>3</a:t>
            </a:r>
            <a:r>
              <a:rPr lang="en-US" sz="2400" b="1" dirty="0" smtClean="0"/>
              <a:t> </a:t>
            </a:r>
            <a:r>
              <a:rPr lang="en-US" sz="2400" b="1" dirty="0" err="1" smtClean="0"/>
              <a:t>hrs</a:t>
            </a:r>
            <a:endParaRPr lang="en-US" sz="2400" b="1" dirty="0"/>
          </a:p>
        </p:txBody>
      </p:sp>
      <p:sp>
        <p:nvSpPr>
          <p:cNvPr id="26" name="TextBox 25"/>
          <p:cNvSpPr txBox="1"/>
          <p:nvPr/>
        </p:nvSpPr>
        <p:spPr>
          <a:xfrm>
            <a:off x="5052856" y="5689509"/>
            <a:ext cx="914400" cy="461665"/>
          </a:xfrm>
          <a:prstGeom prst="rect">
            <a:avLst/>
          </a:prstGeom>
          <a:noFill/>
        </p:spPr>
        <p:txBody>
          <a:bodyPr wrap="square" rtlCol="0">
            <a:spAutoFit/>
          </a:bodyPr>
          <a:lstStyle/>
          <a:p>
            <a:r>
              <a:rPr lang="en-US" sz="2400" b="1" dirty="0"/>
              <a:t>2</a:t>
            </a:r>
            <a:r>
              <a:rPr lang="en-US" sz="2400" b="1" dirty="0" smtClean="0"/>
              <a:t> </a:t>
            </a:r>
            <a:r>
              <a:rPr lang="en-US" sz="2400" b="1" dirty="0" err="1" smtClean="0"/>
              <a:t>hrs</a:t>
            </a:r>
            <a:endParaRPr lang="en-US" sz="2400" b="1" dirty="0"/>
          </a:p>
        </p:txBody>
      </p:sp>
      <p:sp>
        <p:nvSpPr>
          <p:cNvPr id="27" name="TextBox 26"/>
          <p:cNvSpPr txBox="1"/>
          <p:nvPr/>
        </p:nvSpPr>
        <p:spPr>
          <a:xfrm>
            <a:off x="4611422" y="6934981"/>
            <a:ext cx="914400" cy="461665"/>
          </a:xfrm>
          <a:prstGeom prst="rect">
            <a:avLst/>
          </a:prstGeom>
          <a:noFill/>
        </p:spPr>
        <p:txBody>
          <a:bodyPr wrap="square" rtlCol="0">
            <a:spAutoFit/>
          </a:bodyPr>
          <a:lstStyle/>
          <a:p>
            <a:r>
              <a:rPr lang="en-US" sz="2400" b="1" dirty="0" smtClean="0"/>
              <a:t>20 mi</a:t>
            </a:r>
            <a:endParaRPr lang="en-US" sz="2400" b="1" dirty="0"/>
          </a:p>
        </p:txBody>
      </p:sp>
      <p:sp>
        <p:nvSpPr>
          <p:cNvPr id="28" name="TextBox 27"/>
          <p:cNvSpPr txBox="1"/>
          <p:nvPr/>
        </p:nvSpPr>
        <p:spPr>
          <a:xfrm>
            <a:off x="76200" y="5423336"/>
            <a:ext cx="5562600" cy="369332"/>
          </a:xfrm>
          <a:prstGeom prst="rect">
            <a:avLst/>
          </a:prstGeom>
          <a:noFill/>
        </p:spPr>
        <p:txBody>
          <a:bodyPr wrap="square" rtlCol="0">
            <a:spAutoFit/>
          </a:bodyPr>
          <a:lstStyle/>
          <a:p>
            <a:r>
              <a:rPr lang="en-US" b="1" dirty="0" smtClean="0">
                <a:solidFill>
                  <a:schemeClr val="accent2">
                    <a:lumMod val="75000"/>
                  </a:schemeClr>
                </a:solidFill>
              </a:rPr>
              <a:t>Let’s break the problem apart and write the equation!</a:t>
            </a:r>
            <a:endParaRPr lang="en-US" b="1" dirty="0">
              <a:solidFill>
                <a:schemeClr val="accent2">
                  <a:lumMod val="75000"/>
                </a:schemeClr>
              </a:solidFill>
            </a:endParaRPr>
          </a:p>
        </p:txBody>
      </p:sp>
      <p:sp>
        <p:nvSpPr>
          <p:cNvPr id="29" name="TextBox 28"/>
          <p:cNvSpPr txBox="1"/>
          <p:nvPr/>
        </p:nvSpPr>
        <p:spPr>
          <a:xfrm>
            <a:off x="428298" y="5617774"/>
            <a:ext cx="4343400" cy="584775"/>
          </a:xfrm>
          <a:prstGeom prst="rect">
            <a:avLst/>
          </a:prstGeom>
          <a:noFill/>
        </p:spPr>
        <p:txBody>
          <a:bodyPr wrap="square" rtlCol="0">
            <a:spAutoFit/>
          </a:bodyPr>
          <a:lstStyle/>
          <a:p>
            <a:r>
              <a:rPr lang="en-US" sz="3200" b="1" dirty="0" smtClean="0"/>
              <a:t>2(x – y) – 3(x + y) = -20 </a:t>
            </a:r>
            <a:endParaRPr lang="en-US" sz="3200" b="1" dirty="0"/>
          </a:p>
        </p:txBody>
      </p:sp>
      <p:sp>
        <p:nvSpPr>
          <p:cNvPr id="30" name="TextBox 29"/>
          <p:cNvSpPr txBox="1"/>
          <p:nvPr/>
        </p:nvSpPr>
        <p:spPr>
          <a:xfrm>
            <a:off x="-65694" y="6055110"/>
            <a:ext cx="5562600" cy="1200329"/>
          </a:xfrm>
          <a:prstGeom prst="rect">
            <a:avLst/>
          </a:prstGeom>
          <a:noFill/>
        </p:spPr>
        <p:txBody>
          <a:bodyPr wrap="square" rtlCol="0">
            <a:spAutoFit/>
          </a:bodyPr>
          <a:lstStyle/>
          <a:p>
            <a:r>
              <a:rPr lang="en-US" b="1" dirty="0" smtClean="0">
                <a:solidFill>
                  <a:schemeClr val="accent2">
                    <a:lumMod val="75000"/>
                  </a:schemeClr>
                </a:solidFill>
              </a:rPr>
              <a:t>Why negatize the 3 and the 20? They’re in different directions… Always consider everything relative to the starting point. Now, all you have to do is plug in 2 for y and solve for x!</a:t>
            </a:r>
            <a:endParaRPr lang="en-US" b="1" dirty="0">
              <a:solidFill>
                <a:schemeClr val="accent2">
                  <a:lumMod val="75000"/>
                </a:schemeClr>
              </a:solidFill>
            </a:endParaRPr>
          </a:p>
        </p:txBody>
      </p:sp>
      <p:sp>
        <p:nvSpPr>
          <p:cNvPr id="31" name="TextBox 30"/>
          <p:cNvSpPr txBox="1"/>
          <p:nvPr/>
        </p:nvSpPr>
        <p:spPr>
          <a:xfrm>
            <a:off x="349468" y="7203391"/>
            <a:ext cx="4343400" cy="461665"/>
          </a:xfrm>
          <a:prstGeom prst="rect">
            <a:avLst/>
          </a:prstGeom>
          <a:noFill/>
        </p:spPr>
        <p:txBody>
          <a:bodyPr wrap="square" rtlCol="0">
            <a:spAutoFit/>
          </a:bodyPr>
          <a:lstStyle/>
          <a:p>
            <a:r>
              <a:rPr lang="en-US" sz="2400" b="1" dirty="0" smtClean="0"/>
              <a:t>2(x – 2) – 3(x + 2) = -20 …. x = 10! </a:t>
            </a:r>
            <a:endParaRPr lang="en-US" sz="2400" b="1" dirty="0"/>
          </a:p>
        </p:txBody>
      </p:sp>
      <p:sp>
        <p:nvSpPr>
          <p:cNvPr id="32" name="TextBox 31"/>
          <p:cNvSpPr txBox="1"/>
          <p:nvPr/>
        </p:nvSpPr>
        <p:spPr>
          <a:xfrm>
            <a:off x="-63064" y="7543800"/>
            <a:ext cx="5562600" cy="923330"/>
          </a:xfrm>
          <a:prstGeom prst="rect">
            <a:avLst/>
          </a:prstGeom>
          <a:noFill/>
        </p:spPr>
        <p:txBody>
          <a:bodyPr wrap="square" rtlCol="0">
            <a:spAutoFit/>
          </a:bodyPr>
          <a:lstStyle/>
          <a:p>
            <a:r>
              <a:rPr lang="en-US" b="1" dirty="0" smtClean="0">
                <a:solidFill>
                  <a:schemeClr val="accent2">
                    <a:lumMod val="75000"/>
                  </a:schemeClr>
                </a:solidFill>
              </a:rPr>
              <a:t>But wait! You’re not done! You have to find how long it will take for him to get back… Remember, he’s traveling upstream… so use that speed!</a:t>
            </a:r>
          </a:p>
        </p:txBody>
      </p:sp>
      <p:sp>
        <p:nvSpPr>
          <p:cNvPr id="33" name="TextBox 32"/>
          <p:cNvSpPr txBox="1"/>
          <p:nvPr/>
        </p:nvSpPr>
        <p:spPr>
          <a:xfrm>
            <a:off x="152400" y="8377535"/>
            <a:ext cx="4343400" cy="584775"/>
          </a:xfrm>
          <a:prstGeom prst="rect">
            <a:avLst/>
          </a:prstGeom>
          <a:noFill/>
        </p:spPr>
        <p:txBody>
          <a:bodyPr wrap="square" rtlCol="0">
            <a:spAutoFit/>
          </a:bodyPr>
          <a:lstStyle/>
          <a:p>
            <a:r>
              <a:rPr lang="en-US" sz="2400" b="1" dirty="0" smtClean="0"/>
              <a:t>t(10 – 2) = 20 …. t = </a:t>
            </a:r>
            <a:r>
              <a:rPr lang="en-US" sz="3200" b="1" dirty="0" smtClean="0"/>
              <a:t>2.5 </a:t>
            </a:r>
            <a:r>
              <a:rPr lang="en-US" sz="2400" b="1" dirty="0" smtClean="0"/>
              <a:t> hours!</a:t>
            </a:r>
            <a:endParaRPr lang="en-US" sz="2400" b="1" dirty="0"/>
          </a:p>
        </p:txBody>
      </p:sp>
      <p:sp>
        <p:nvSpPr>
          <p:cNvPr id="34" name="TextBox 33"/>
          <p:cNvSpPr txBox="1"/>
          <p:nvPr/>
        </p:nvSpPr>
        <p:spPr>
          <a:xfrm>
            <a:off x="5297208" y="7606850"/>
            <a:ext cx="1634362" cy="1600438"/>
          </a:xfrm>
          <a:prstGeom prst="rect">
            <a:avLst/>
          </a:prstGeom>
          <a:noFill/>
        </p:spPr>
        <p:txBody>
          <a:bodyPr wrap="square" rtlCol="0">
            <a:spAutoFit/>
          </a:bodyPr>
          <a:lstStyle/>
          <a:p>
            <a:r>
              <a:rPr lang="en-US" sz="1400" b="1" dirty="0" smtClean="0">
                <a:solidFill>
                  <a:schemeClr val="tx2">
                    <a:lumMod val="75000"/>
                  </a:schemeClr>
                </a:solidFill>
              </a:rPr>
              <a:t>(20 is positive here because you’re not going back and forth – just one direction so you don’t need to keep track </a:t>
            </a:r>
            <a:r>
              <a:rPr lang="en-US" sz="1400" b="1" dirty="0" smtClean="0">
                <a:solidFill>
                  <a:schemeClr val="tx2">
                    <a:lumMod val="75000"/>
                  </a:schemeClr>
                </a:solidFill>
                <a:sym typeface="Wingdings" pitchFamily="2" charset="2"/>
              </a:rPr>
              <a:t>)</a:t>
            </a:r>
            <a:endParaRPr lang="en-US" sz="1400" b="1" dirty="0" smtClean="0">
              <a:solidFill>
                <a:schemeClr val="tx2">
                  <a:lumMod val="75000"/>
                </a:schemeClr>
              </a:solidFill>
            </a:endParaRPr>
          </a:p>
        </p:txBody>
      </p:sp>
      <p:sp>
        <p:nvSpPr>
          <p:cNvPr id="35" name="Rectangle 34"/>
          <p:cNvSpPr/>
          <p:nvPr/>
        </p:nvSpPr>
        <p:spPr>
          <a:xfrm>
            <a:off x="2663062" y="8435598"/>
            <a:ext cx="638502" cy="495180"/>
          </a:xfrm>
          <a:prstGeom prst="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467561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366184"/>
            <a:ext cx="6477000" cy="548216"/>
          </a:xfrm>
        </p:spPr>
        <p:txBody>
          <a:bodyPr>
            <a:normAutofit fontScale="90000"/>
          </a:bodyPr>
          <a:lstStyle/>
          <a:p>
            <a:r>
              <a:rPr lang="en-US" dirty="0" smtClean="0"/>
              <a:t>Bases and Rates</a:t>
            </a:r>
            <a:br>
              <a:rPr lang="en-US" dirty="0" smtClean="0"/>
            </a:br>
            <a:r>
              <a:rPr lang="en-US" sz="1300" dirty="0" smtClean="0"/>
              <a:t>8/22/11 (from random tests that I do not care to disclose at 11:00 at night)</a:t>
            </a:r>
            <a:endParaRPr lang="en-US" sz="1300" dirty="0"/>
          </a:p>
        </p:txBody>
      </p:sp>
      <p:sp>
        <p:nvSpPr>
          <p:cNvPr id="5" name="Content Placeholder 4"/>
          <p:cNvSpPr>
            <a:spLocks noGrp="1"/>
          </p:cNvSpPr>
          <p:nvPr>
            <p:ph idx="1"/>
          </p:nvPr>
        </p:nvSpPr>
        <p:spPr>
          <a:xfrm>
            <a:off x="381000" y="1219200"/>
            <a:ext cx="6172200" cy="7543800"/>
          </a:xfrm>
        </p:spPr>
        <p:txBody>
          <a:bodyPr>
            <a:normAutofit/>
          </a:bodyPr>
          <a:lstStyle/>
          <a:p>
            <a:pPr marL="514350" indent="-514350">
              <a:buFont typeface="+mj-lt"/>
              <a:buAutoNum type="arabicPeriod" startAt="7"/>
            </a:pPr>
            <a:r>
              <a:rPr lang="en-US" sz="1800" dirty="0" smtClean="0"/>
              <a:t>Ms. Harris and Mr. Dimsdale paint a room for 4 hours. Then, Mr. Michael comes and helps them finish it 2 hours later. If he hadn’t come, it would have taken Ms. Harris and Mr. Dimsdale 5 more hours. How long would it take Mr. Michael alone?</a:t>
            </a:r>
            <a:endParaRPr lang="en-US" sz="1800" dirty="0"/>
          </a:p>
          <a:p>
            <a:pPr marL="514350" indent="-514350">
              <a:buFont typeface="+mj-lt"/>
              <a:buAutoNum type="arabicPeriod" startAt="7"/>
            </a:pPr>
            <a:endParaRPr lang="en-US" sz="1800" dirty="0" smtClean="0"/>
          </a:p>
          <a:p>
            <a:pPr marL="514350" indent="-514350">
              <a:buFont typeface="+mj-lt"/>
              <a:buAutoNum type="arabicPeriod" startAt="7"/>
            </a:pPr>
            <a:endParaRPr lang="en-US" sz="1800" dirty="0" smtClean="0"/>
          </a:p>
          <a:p>
            <a:pPr marL="514350" indent="-514350">
              <a:buFont typeface="+mj-lt"/>
              <a:buAutoNum type="arabicPeriod" startAt="7"/>
            </a:pPr>
            <a:endParaRPr lang="en-US" sz="1800" dirty="0"/>
          </a:p>
          <a:p>
            <a:pPr marL="514350" indent="-514350">
              <a:buFont typeface="+mj-lt"/>
              <a:buAutoNum type="arabicPeriod" startAt="7"/>
            </a:pPr>
            <a:r>
              <a:rPr lang="en-US" sz="1800" dirty="0" smtClean="0"/>
              <a:t>Cool problem. Two cats, each traveling 10 ft/sec , run toward each other from 500 ft apart. As they run, a flea flies from the whiskers of one cat to the other’s at 25 ft/sec. (Crazy, isn’t it?) The flea flies back and forth until it is crushed when the cats collide. How far did the flea fly?</a:t>
            </a:r>
          </a:p>
          <a:p>
            <a:pPr marL="514350" indent="-514350">
              <a:buFont typeface="+mj-lt"/>
              <a:buAutoNum type="arabicPeriod" startAt="7"/>
            </a:pPr>
            <a:endParaRPr lang="en-US" sz="1800" dirty="0"/>
          </a:p>
          <a:p>
            <a:pPr marL="514350" indent="-514350">
              <a:buFont typeface="+mj-lt"/>
              <a:buAutoNum type="arabicPeriod" startAt="7"/>
            </a:pPr>
            <a:endParaRPr lang="en-US" sz="1800" dirty="0" smtClean="0"/>
          </a:p>
          <a:p>
            <a:pPr marL="514350" indent="-514350">
              <a:buFont typeface="+mj-lt"/>
              <a:buAutoNum type="arabicPeriod" startAt="7"/>
            </a:pPr>
            <a:endParaRPr lang="en-US" sz="1800" dirty="0" smtClean="0"/>
          </a:p>
          <a:p>
            <a:pPr marL="514350" indent="-514350">
              <a:buFont typeface="+mj-lt"/>
              <a:buAutoNum type="arabicPeriod" startAt="7"/>
            </a:pPr>
            <a:r>
              <a:rPr lang="en-US" sz="1800" dirty="0" smtClean="0"/>
              <a:t>From AOPS. A canoeist paddled upstream for 2 hours, then downstream for 3. The rate of the current was 2 mph. When he stopped, the canoeist realized he was 20 miles downstream from his starting point. How many hours will it take him to get back to the starting point?</a:t>
            </a:r>
            <a:endParaRPr lang="en-US" sz="1800" dirty="0"/>
          </a:p>
        </p:txBody>
      </p:sp>
    </p:spTree>
    <p:extLst>
      <p:ext uri="{BB962C8B-B14F-4D97-AF65-F5344CB8AC3E}">
        <p14:creationId xmlns:p14="http://schemas.microsoft.com/office/powerpoint/2010/main" val="3915207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p:sp>
        <p:nvSpPr>
          <p:cNvPr id="3" name="Content Placeholder 2"/>
          <p:cNvSpPr>
            <a:spLocks noGrp="1"/>
          </p:cNvSpPr>
          <p:nvPr>
            <p:ph idx="1"/>
          </p:nvPr>
        </p:nvSpPr>
        <p:spPr>
          <a:xfrm>
            <a:off x="342900" y="609600"/>
            <a:ext cx="6172200" cy="7086599"/>
          </a:xfrm>
        </p:spPr>
        <p:txBody>
          <a:bodyPr/>
          <a:lstStyle/>
          <a:p>
            <a:pPr marL="514350" indent="-514350">
              <a:buFont typeface="+mj-lt"/>
              <a:buAutoNum type="arabicPeriod"/>
            </a:pPr>
            <a:r>
              <a:rPr lang="en-US" sz="2400" dirty="0"/>
              <a:t>Write 44</a:t>
            </a:r>
            <a:r>
              <a:rPr lang="en-US" sz="2400" baseline="-25000" dirty="0"/>
              <a:t>10</a:t>
            </a:r>
            <a:r>
              <a:rPr lang="en-US" sz="2400" dirty="0"/>
              <a:t> in base 5. Write 66</a:t>
            </a:r>
            <a:r>
              <a:rPr lang="en-US" sz="2400" baseline="-25000" dirty="0"/>
              <a:t>10</a:t>
            </a:r>
            <a:r>
              <a:rPr lang="en-US" sz="2400" dirty="0"/>
              <a:t> in base 11. Write 100 in hexadecimal notation. Write A3B (hexadecimal) in base 10.</a:t>
            </a:r>
          </a:p>
          <a:p>
            <a:pPr marL="514350" indent="-514350">
              <a:buFont typeface="+mj-lt"/>
              <a:buAutoNum type="arabicPeriod"/>
            </a:pPr>
            <a:endParaRPr lang="en-US" dirty="0"/>
          </a:p>
        </p:txBody>
      </p:sp>
      <p:graphicFrame>
        <p:nvGraphicFramePr>
          <p:cNvPr id="46" name="Table 45"/>
          <p:cNvGraphicFramePr>
            <a:graphicFrameLocks noGrp="1"/>
          </p:cNvGraphicFramePr>
          <p:nvPr>
            <p:extLst>
              <p:ext uri="{D42A27DB-BD31-4B8C-83A1-F6EECF244321}">
                <p14:modId xmlns:p14="http://schemas.microsoft.com/office/powerpoint/2010/main" val="1662562074"/>
              </p:ext>
            </p:extLst>
          </p:nvPr>
        </p:nvGraphicFramePr>
        <p:xfrm>
          <a:off x="1665866" y="4114800"/>
          <a:ext cx="2286000" cy="670560"/>
        </p:xfrm>
        <a:graphic>
          <a:graphicData uri="http://schemas.openxmlformats.org/drawingml/2006/table">
            <a:tbl>
              <a:tblPr firstRow="1" bandRow="1">
                <a:tableStyleId>{9D7B26C5-4107-4FEC-AEDC-1716B250A1EF}</a:tableStyleId>
              </a:tblPr>
              <a:tblGrid>
                <a:gridCol w="1143000"/>
                <a:gridCol w="1143000"/>
              </a:tblGrid>
              <a:tr h="293712">
                <a:tc>
                  <a:txBody>
                    <a:bodyPr/>
                    <a:lstStyle/>
                    <a:p>
                      <a:pPr algn="ctr"/>
                      <a:r>
                        <a:rPr lang="en-US" sz="1600" b="1" dirty="0" smtClean="0"/>
                        <a:t>6</a:t>
                      </a:r>
                      <a:endParaRPr lang="en-US" sz="1600" b="1" dirty="0"/>
                    </a:p>
                  </a:txBody>
                  <a:tcPr/>
                </a:tc>
                <a:tc>
                  <a:txBody>
                    <a:bodyPr/>
                    <a:lstStyle/>
                    <a:p>
                      <a:pPr algn="ctr"/>
                      <a:r>
                        <a:rPr lang="en-US" sz="1600" b="1" dirty="0" smtClean="0"/>
                        <a:t>0</a:t>
                      </a:r>
                      <a:endParaRPr lang="en-US" sz="1600" b="1" dirty="0"/>
                    </a:p>
                  </a:txBody>
                  <a:tcPr/>
                </a:tc>
              </a:tr>
              <a:tr h="293712">
                <a:tc>
                  <a:txBody>
                    <a:bodyPr/>
                    <a:lstStyle/>
                    <a:p>
                      <a:pPr algn="ctr"/>
                      <a:r>
                        <a:rPr lang="en-US" sz="1600" b="1" dirty="0" smtClean="0"/>
                        <a:t>11</a:t>
                      </a:r>
                      <a:r>
                        <a:rPr lang="en-US" sz="1600" b="1" baseline="30000" dirty="0" smtClean="0"/>
                        <a:t>1</a:t>
                      </a:r>
                      <a:endParaRPr lang="en-US" sz="1600" b="1" baseline="30000" dirty="0"/>
                    </a:p>
                  </a:txBody>
                  <a:tcPr/>
                </a:tc>
                <a:tc>
                  <a:txBody>
                    <a:bodyPr/>
                    <a:lstStyle/>
                    <a:p>
                      <a:pPr algn="ctr"/>
                      <a:r>
                        <a:rPr lang="en-US" sz="1600" b="1" dirty="0" smtClean="0"/>
                        <a:t>11</a:t>
                      </a:r>
                      <a:r>
                        <a:rPr lang="en-US" sz="1600" b="1" baseline="30000" dirty="0" smtClean="0"/>
                        <a:t>0</a:t>
                      </a:r>
                      <a:endParaRPr lang="en-US" sz="1600" b="1" baseline="30000" dirty="0"/>
                    </a:p>
                  </a:txBody>
                  <a:tcPr/>
                </a:tc>
              </a:tr>
            </a:tbl>
          </a:graphicData>
        </a:graphic>
      </p:graphicFrame>
      <p:graphicFrame>
        <p:nvGraphicFramePr>
          <p:cNvPr id="61" name="Table 60"/>
          <p:cNvGraphicFramePr>
            <a:graphicFrameLocks noGrp="1"/>
          </p:cNvGraphicFramePr>
          <p:nvPr>
            <p:extLst>
              <p:ext uri="{D42A27DB-BD31-4B8C-83A1-F6EECF244321}">
                <p14:modId xmlns:p14="http://schemas.microsoft.com/office/powerpoint/2010/main" val="3388955152"/>
              </p:ext>
            </p:extLst>
          </p:nvPr>
        </p:nvGraphicFramePr>
        <p:xfrm>
          <a:off x="1740772" y="7073354"/>
          <a:ext cx="3429000" cy="670560"/>
        </p:xfrm>
        <a:graphic>
          <a:graphicData uri="http://schemas.openxmlformats.org/drawingml/2006/table">
            <a:tbl>
              <a:tblPr firstRow="1" bandRow="1">
                <a:tableStyleId>{9D7B26C5-4107-4FEC-AEDC-1716B250A1EF}</a:tableStyleId>
              </a:tblPr>
              <a:tblGrid>
                <a:gridCol w="1143000"/>
                <a:gridCol w="1143000"/>
                <a:gridCol w="1143000"/>
              </a:tblGrid>
              <a:tr h="120923">
                <a:tc>
                  <a:txBody>
                    <a:bodyPr/>
                    <a:lstStyle/>
                    <a:p>
                      <a:pPr algn="ctr"/>
                      <a:r>
                        <a:rPr lang="en-US" sz="1600" b="1" dirty="0" smtClean="0"/>
                        <a:t>A</a:t>
                      </a:r>
                      <a:endParaRPr lang="en-US" sz="1600" b="1" dirty="0"/>
                    </a:p>
                  </a:txBody>
                  <a:tcPr/>
                </a:tc>
                <a:tc>
                  <a:txBody>
                    <a:bodyPr/>
                    <a:lstStyle/>
                    <a:p>
                      <a:pPr algn="ctr"/>
                      <a:r>
                        <a:rPr lang="en-US" sz="1600" b="1" dirty="0" smtClean="0"/>
                        <a:t>3</a:t>
                      </a:r>
                      <a:endParaRPr lang="en-US" sz="1600" b="1" dirty="0"/>
                    </a:p>
                  </a:txBody>
                  <a:tcPr/>
                </a:tc>
                <a:tc>
                  <a:txBody>
                    <a:bodyPr/>
                    <a:lstStyle/>
                    <a:p>
                      <a:pPr algn="ctr"/>
                      <a:r>
                        <a:rPr lang="en-US" sz="1600" b="1" dirty="0" smtClean="0"/>
                        <a:t>B</a:t>
                      </a:r>
                      <a:endParaRPr lang="en-US" sz="1600" b="1" dirty="0"/>
                    </a:p>
                  </a:txBody>
                  <a:tcPr/>
                </a:tc>
              </a:tr>
              <a:tr h="120923">
                <a:tc>
                  <a:txBody>
                    <a:bodyPr/>
                    <a:lstStyle/>
                    <a:p>
                      <a:pPr algn="ctr"/>
                      <a:r>
                        <a:rPr lang="en-US" sz="1600" b="1" baseline="0" dirty="0" smtClean="0"/>
                        <a:t>16</a:t>
                      </a:r>
                      <a:r>
                        <a:rPr lang="en-US" sz="1600" b="1" baseline="30000" dirty="0" smtClean="0"/>
                        <a:t>2</a:t>
                      </a:r>
                      <a:endParaRPr lang="en-US" sz="1600" b="1" baseline="30000" dirty="0"/>
                    </a:p>
                  </a:txBody>
                  <a:tcPr/>
                </a:tc>
                <a:tc>
                  <a:txBody>
                    <a:bodyPr/>
                    <a:lstStyle/>
                    <a:p>
                      <a:pPr algn="ctr"/>
                      <a:r>
                        <a:rPr lang="en-US" sz="1600" b="1" dirty="0" smtClean="0"/>
                        <a:t>16</a:t>
                      </a:r>
                      <a:r>
                        <a:rPr lang="en-US" sz="1600" b="1" baseline="30000" dirty="0" smtClean="0"/>
                        <a:t>1</a:t>
                      </a:r>
                      <a:endParaRPr lang="en-US" sz="1600" b="1" baseline="30000" dirty="0"/>
                    </a:p>
                  </a:txBody>
                  <a:tcPr/>
                </a:tc>
                <a:tc>
                  <a:txBody>
                    <a:bodyPr/>
                    <a:lstStyle/>
                    <a:p>
                      <a:pPr algn="ctr"/>
                      <a:r>
                        <a:rPr lang="en-US" sz="1600" b="1" dirty="0" smtClean="0"/>
                        <a:t>16</a:t>
                      </a:r>
                      <a:r>
                        <a:rPr lang="en-US" sz="1600" b="1" baseline="30000" dirty="0" smtClean="0"/>
                        <a:t>0</a:t>
                      </a:r>
                      <a:endParaRPr lang="en-US" sz="1600" b="1" baseline="30000" dirty="0"/>
                    </a:p>
                  </a:txBody>
                  <a:tcPr/>
                </a:tc>
              </a:tr>
            </a:tbl>
          </a:graphicData>
        </a:graphic>
      </p:graphicFrame>
      <p:sp>
        <p:nvSpPr>
          <p:cNvPr id="62" name="TextBox 61"/>
          <p:cNvSpPr txBox="1"/>
          <p:nvPr/>
        </p:nvSpPr>
        <p:spPr>
          <a:xfrm>
            <a:off x="0" y="7704285"/>
            <a:ext cx="6858654" cy="369332"/>
          </a:xfrm>
          <a:prstGeom prst="rect">
            <a:avLst/>
          </a:prstGeom>
          <a:noFill/>
        </p:spPr>
        <p:txBody>
          <a:bodyPr wrap="square" rtlCol="0">
            <a:spAutoFit/>
          </a:bodyPr>
          <a:lstStyle/>
          <a:p>
            <a:pPr algn="ctr"/>
            <a:r>
              <a:rPr lang="en-US" b="1" dirty="0" smtClean="0"/>
              <a:t>10 </a:t>
            </a:r>
            <a:r>
              <a:rPr lang="en-US" b="1" dirty="0" smtClean="0"/>
              <a:t>x </a:t>
            </a:r>
            <a:r>
              <a:rPr lang="en-US" b="1" dirty="0" smtClean="0"/>
              <a:t>16</a:t>
            </a:r>
            <a:r>
              <a:rPr lang="en-US" b="1" baseline="30000" dirty="0" smtClean="0"/>
              <a:t>2 </a:t>
            </a:r>
            <a:r>
              <a:rPr lang="en-US" b="1" dirty="0" smtClean="0"/>
              <a:t>+ </a:t>
            </a:r>
            <a:r>
              <a:rPr lang="en-US" b="1" dirty="0" smtClean="0"/>
              <a:t>3 </a:t>
            </a:r>
            <a:r>
              <a:rPr lang="en-US" b="1" dirty="0" smtClean="0"/>
              <a:t>x </a:t>
            </a:r>
            <a:r>
              <a:rPr lang="en-US" b="1" dirty="0" smtClean="0"/>
              <a:t>16</a:t>
            </a:r>
            <a:r>
              <a:rPr lang="en-US" b="1" baseline="30000" dirty="0" smtClean="0"/>
              <a:t>1 </a:t>
            </a:r>
            <a:r>
              <a:rPr lang="en-US" b="1" dirty="0" smtClean="0"/>
              <a:t>+ </a:t>
            </a:r>
            <a:r>
              <a:rPr lang="en-US" b="1" dirty="0" smtClean="0"/>
              <a:t>B </a:t>
            </a:r>
            <a:r>
              <a:rPr lang="en-US" b="1" dirty="0" smtClean="0"/>
              <a:t>x </a:t>
            </a:r>
            <a:r>
              <a:rPr lang="en-US" b="1" dirty="0" smtClean="0"/>
              <a:t>16</a:t>
            </a:r>
            <a:r>
              <a:rPr lang="en-US" b="1" baseline="30000" dirty="0" smtClean="0"/>
              <a:t>0 </a:t>
            </a:r>
            <a:r>
              <a:rPr lang="en-US" b="1" dirty="0" smtClean="0"/>
              <a:t>= </a:t>
            </a:r>
            <a:r>
              <a:rPr lang="en-US" b="1" dirty="0" smtClean="0"/>
              <a:t>2560 </a:t>
            </a:r>
            <a:r>
              <a:rPr lang="en-US" b="1" dirty="0" smtClean="0"/>
              <a:t>+ </a:t>
            </a:r>
            <a:r>
              <a:rPr lang="en-US" b="1" dirty="0" smtClean="0"/>
              <a:t>48 </a:t>
            </a:r>
            <a:r>
              <a:rPr lang="en-US" b="1" dirty="0" smtClean="0"/>
              <a:t>+ </a:t>
            </a:r>
            <a:r>
              <a:rPr lang="en-US" b="1" dirty="0" smtClean="0"/>
              <a:t>11 </a:t>
            </a:r>
            <a:r>
              <a:rPr lang="en-US" b="1" dirty="0" smtClean="0"/>
              <a:t>= </a:t>
            </a:r>
            <a:r>
              <a:rPr lang="en-US" b="1" dirty="0" smtClean="0"/>
              <a:t>   2619</a:t>
            </a:r>
            <a:r>
              <a:rPr lang="en-US" b="1" baseline="-25000" dirty="0" smtClean="0"/>
              <a:t>10</a:t>
            </a:r>
            <a:endParaRPr lang="en-US" b="1" baseline="-25000" dirty="0"/>
          </a:p>
        </p:txBody>
      </p:sp>
      <p:graphicFrame>
        <p:nvGraphicFramePr>
          <p:cNvPr id="64" name="Table 63"/>
          <p:cNvGraphicFramePr>
            <a:graphicFrameLocks noGrp="1"/>
          </p:cNvGraphicFramePr>
          <p:nvPr>
            <p:extLst>
              <p:ext uri="{D42A27DB-BD31-4B8C-83A1-F6EECF244321}">
                <p14:modId xmlns:p14="http://schemas.microsoft.com/office/powerpoint/2010/main" val="3657815917"/>
              </p:ext>
            </p:extLst>
          </p:nvPr>
        </p:nvGraphicFramePr>
        <p:xfrm>
          <a:off x="2146259" y="1905000"/>
          <a:ext cx="2572404" cy="670560"/>
        </p:xfrm>
        <a:graphic>
          <a:graphicData uri="http://schemas.openxmlformats.org/drawingml/2006/table">
            <a:tbl>
              <a:tblPr firstRow="1" bandRow="1">
                <a:tableStyleId>{9D7B26C5-4107-4FEC-AEDC-1716B250A1EF}</a:tableStyleId>
              </a:tblPr>
              <a:tblGrid>
                <a:gridCol w="857468"/>
                <a:gridCol w="857468"/>
                <a:gridCol w="857468"/>
              </a:tblGrid>
              <a:tr h="0">
                <a:tc>
                  <a:txBody>
                    <a:bodyPr/>
                    <a:lstStyle/>
                    <a:p>
                      <a:pPr algn="ctr"/>
                      <a:r>
                        <a:rPr lang="en-US" sz="1600" b="1" dirty="0" smtClean="0"/>
                        <a:t>1</a:t>
                      </a:r>
                      <a:endParaRPr lang="en-US" sz="1600" b="1" dirty="0"/>
                    </a:p>
                  </a:txBody>
                  <a:tcPr/>
                </a:tc>
                <a:tc>
                  <a:txBody>
                    <a:bodyPr/>
                    <a:lstStyle/>
                    <a:p>
                      <a:pPr algn="ctr"/>
                      <a:r>
                        <a:rPr lang="en-US" sz="1600" b="1" dirty="0" smtClean="0"/>
                        <a:t>3</a:t>
                      </a:r>
                      <a:endParaRPr lang="en-US" sz="1600" b="1" dirty="0"/>
                    </a:p>
                  </a:txBody>
                  <a:tcPr/>
                </a:tc>
                <a:tc>
                  <a:txBody>
                    <a:bodyPr/>
                    <a:lstStyle/>
                    <a:p>
                      <a:pPr algn="ctr"/>
                      <a:r>
                        <a:rPr lang="en-US" sz="1600" b="1" dirty="0" smtClean="0"/>
                        <a:t>4</a:t>
                      </a:r>
                      <a:endParaRPr lang="en-US" sz="1600" b="1" dirty="0"/>
                    </a:p>
                  </a:txBody>
                  <a:tcPr/>
                </a:tc>
              </a:tr>
              <a:tr h="0">
                <a:tc>
                  <a:txBody>
                    <a:bodyPr/>
                    <a:lstStyle/>
                    <a:p>
                      <a:pPr algn="ctr"/>
                      <a:r>
                        <a:rPr lang="en-US" sz="1600" b="1" baseline="0" dirty="0" smtClean="0"/>
                        <a:t>5</a:t>
                      </a:r>
                      <a:r>
                        <a:rPr lang="en-US" sz="1600" b="1" baseline="30000" dirty="0" smtClean="0"/>
                        <a:t>2</a:t>
                      </a:r>
                      <a:endParaRPr lang="en-US" sz="1600" b="1" baseline="30000" dirty="0"/>
                    </a:p>
                  </a:txBody>
                  <a:tcPr/>
                </a:tc>
                <a:tc>
                  <a:txBody>
                    <a:bodyPr/>
                    <a:lstStyle/>
                    <a:p>
                      <a:pPr algn="ctr"/>
                      <a:r>
                        <a:rPr lang="en-US" sz="1600" b="1" dirty="0" smtClean="0"/>
                        <a:t>5</a:t>
                      </a:r>
                      <a:r>
                        <a:rPr lang="en-US" sz="1600" b="1" baseline="30000" dirty="0" smtClean="0"/>
                        <a:t>1</a:t>
                      </a:r>
                      <a:endParaRPr lang="en-US" sz="1600" b="1" baseline="30000" dirty="0"/>
                    </a:p>
                  </a:txBody>
                  <a:tcPr/>
                </a:tc>
                <a:tc>
                  <a:txBody>
                    <a:bodyPr/>
                    <a:lstStyle/>
                    <a:p>
                      <a:pPr algn="ctr"/>
                      <a:r>
                        <a:rPr lang="en-US" sz="1600" b="1" dirty="0" smtClean="0"/>
                        <a:t>5</a:t>
                      </a:r>
                      <a:r>
                        <a:rPr lang="en-US" sz="1600" b="1" baseline="30000" dirty="0" smtClean="0"/>
                        <a:t>0</a:t>
                      </a:r>
                      <a:endParaRPr lang="en-US" sz="1600" b="1" baseline="30000" dirty="0"/>
                    </a:p>
                  </a:txBody>
                  <a:tcPr/>
                </a:tc>
              </a:tr>
            </a:tbl>
          </a:graphicData>
        </a:graphic>
      </p:graphicFrame>
      <p:sp>
        <p:nvSpPr>
          <p:cNvPr id="65" name="TextBox 64"/>
          <p:cNvSpPr txBox="1"/>
          <p:nvPr/>
        </p:nvSpPr>
        <p:spPr>
          <a:xfrm>
            <a:off x="0" y="2531058"/>
            <a:ext cx="6858000" cy="1477328"/>
          </a:xfrm>
          <a:prstGeom prst="rect">
            <a:avLst/>
          </a:prstGeom>
          <a:noFill/>
        </p:spPr>
        <p:txBody>
          <a:bodyPr wrap="square" rtlCol="0">
            <a:spAutoFit/>
          </a:bodyPr>
          <a:lstStyle/>
          <a:p>
            <a:pPr algn="ctr"/>
            <a:r>
              <a:rPr lang="en-US" b="1" dirty="0" smtClean="0">
                <a:solidFill>
                  <a:srgbClr val="002060"/>
                </a:solidFill>
              </a:rPr>
              <a:t>Make your chart, table, etc. How many 25’s fit into 44? Hopefully, you’re thinking 1, so subtract (1 x 25) from 44. How many </a:t>
            </a:r>
            <a:r>
              <a:rPr lang="en-US" b="1" dirty="0">
                <a:solidFill>
                  <a:srgbClr val="002060"/>
                </a:solidFill>
              </a:rPr>
              <a:t>5</a:t>
            </a:r>
            <a:r>
              <a:rPr lang="en-US" b="1" dirty="0" smtClean="0">
                <a:solidFill>
                  <a:srgbClr val="002060"/>
                </a:solidFill>
              </a:rPr>
              <a:t>’s fit into 19? …. 3! Fill that in. If you used up (25 + 15) of 44, how much do you have left? That’s right. Four. Fill that in and you have your answer, 134</a:t>
            </a:r>
            <a:r>
              <a:rPr lang="en-US" b="1" baseline="-25000" dirty="0" smtClean="0">
                <a:solidFill>
                  <a:srgbClr val="002060"/>
                </a:solidFill>
              </a:rPr>
              <a:t>5     </a:t>
            </a:r>
            <a:r>
              <a:rPr lang="en-US" b="1" dirty="0" smtClean="0">
                <a:solidFill>
                  <a:srgbClr val="002060"/>
                </a:solidFill>
              </a:rPr>
              <a:t> </a:t>
            </a:r>
            <a:r>
              <a:rPr lang="en-US" b="1" dirty="0" smtClean="0">
                <a:solidFill>
                  <a:srgbClr val="002060"/>
                </a:solidFill>
                <a:sym typeface="Wingdings" pitchFamily="2" charset="2"/>
              </a:rPr>
              <a:t></a:t>
            </a:r>
            <a:r>
              <a:rPr lang="en-US" b="1" baseline="-25000" dirty="0" smtClean="0">
                <a:solidFill>
                  <a:srgbClr val="002060"/>
                </a:solidFill>
              </a:rPr>
              <a:t> </a:t>
            </a:r>
            <a:endParaRPr lang="en-US" b="1" dirty="0">
              <a:solidFill>
                <a:srgbClr val="002060"/>
              </a:solidFill>
            </a:endParaRPr>
          </a:p>
        </p:txBody>
      </p:sp>
      <p:sp>
        <p:nvSpPr>
          <p:cNvPr id="66" name="Rectangle 65"/>
          <p:cNvSpPr/>
          <p:nvPr/>
        </p:nvSpPr>
        <p:spPr>
          <a:xfrm>
            <a:off x="2895600" y="3660216"/>
            <a:ext cx="591204" cy="348170"/>
          </a:xfrm>
          <a:prstGeom prst="rect">
            <a:avLst/>
          </a:prstGeom>
          <a:noFill/>
          <a:ln w="76200"/>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7" name="TextBox 16"/>
          <p:cNvSpPr txBox="1"/>
          <p:nvPr/>
        </p:nvSpPr>
        <p:spPr>
          <a:xfrm>
            <a:off x="0" y="4825096"/>
            <a:ext cx="6858000" cy="369332"/>
          </a:xfrm>
          <a:prstGeom prst="rect">
            <a:avLst/>
          </a:prstGeom>
          <a:noFill/>
        </p:spPr>
        <p:txBody>
          <a:bodyPr wrap="square" rtlCol="0">
            <a:spAutoFit/>
          </a:bodyPr>
          <a:lstStyle/>
          <a:p>
            <a:pPr algn="ctr"/>
            <a:r>
              <a:rPr lang="en-US" b="1" dirty="0" smtClean="0">
                <a:solidFill>
                  <a:srgbClr val="002060"/>
                </a:solidFill>
              </a:rPr>
              <a:t>Do the same process again. How many 11’s go into 66? What’s left?</a:t>
            </a:r>
            <a:endParaRPr lang="en-US" b="1" dirty="0">
              <a:solidFill>
                <a:srgbClr val="002060"/>
              </a:solidFill>
            </a:endParaRPr>
          </a:p>
        </p:txBody>
      </p:sp>
      <p:sp>
        <p:nvSpPr>
          <p:cNvPr id="4" name="Rectangle 3"/>
          <p:cNvSpPr/>
          <p:nvPr/>
        </p:nvSpPr>
        <p:spPr>
          <a:xfrm>
            <a:off x="4343400" y="4240559"/>
            <a:ext cx="750526" cy="461665"/>
          </a:xfrm>
          <a:prstGeom prst="rect">
            <a:avLst/>
          </a:prstGeom>
          <a:ln w="57150"/>
        </p:spPr>
        <p:style>
          <a:lnRef idx="2">
            <a:schemeClr val="accent1"/>
          </a:lnRef>
          <a:fillRef idx="1">
            <a:schemeClr val="lt1"/>
          </a:fillRef>
          <a:effectRef idx="0">
            <a:schemeClr val="accent1"/>
          </a:effectRef>
          <a:fontRef idx="minor">
            <a:schemeClr val="dk1"/>
          </a:fontRef>
        </p:style>
        <p:txBody>
          <a:bodyPr wrap="none">
            <a:spAutoFit/>
          </a:bodyPr>
          <a:lstStyle/>
          <a:p>
            <a:r>
              <a:rPr lang="en-US" sz="2400" b="1" dirty="0" smtClean="0">
                <a:solidFill>
                  <a:srgbClr val="002060"/>
                </a:solidFill>
              </a:rPr>
              <a:t>60</a:t>
            </a:r>
            <a:r>
              <a:rPr lang="en-US" sz="2400" b="1" baseline="-25000" dirty="0" smtClean="0">
                <a:solidFill>
                  <a:srgbClr val="002060"/>
                </a:solidFill>
              </a:rPr>
              <a:t>11 </a:t>
            </a:r>
            <a:endParaRPr lang="en-US" sz="2400" dirty="0"/>
          </a:p>
        </p:txBody>
      </p:sp>
      <p:graphicFrame>
        <p:nvGraphicFramePr>
          <p:cNvPr id="19" name="Table 18"/>
          <p:cNvGraphicFramePr>
            <a:graphicFrameLocks noGrp="1"/>
          </p:cNvGraphicFramePr>
          <p:nvPr>
            <p:extLst>
              <p:ext uri="{D42A27DB-BD31-4B8C-83A1-F6EECF244321}">
                <p14:modId xmlns:p14="http://schemas.microsoft.com/office/powerpoint/2010/main" val="1002795156"/>
              </p:ext>
            </p:extLst>
          </p:nvPr>
        </p:nvGraphicFramePr>
        <p:xfrm>
          <a:off x="1676400" y="5408344"/>
          <a:ext cx="2286000" cy="670560"/>
        </p:xfrm>
        <a:graphic>
          <a:graphicData uri="http://schemas.openxmlformats.org/drawingml/2006/table">
            <a:tbl>
              <a:tblPr firstRow="1" bandRow="1">
                <a:tableStyleId>{9D7B26C5-4107-4FEC-AEDC-1716B250A1EF}</a:tableStyleId>
              </a:tblPr>
              <a:tblGrid>
                <a:gridCol w="1143000"/>
                <a:gridCol w="1143000"/>
              </a:tblGrid>
              <a:tr h="294640">
                <a:tc>
                  <a:txBody>
                    <a:bodyPr/>
                    <a:lstStyle/>
                    <a:p>
                      <a:pPr algn="ctr"/>
                      <a:r>
                        <a:rPr lang="en-US" sz="1600" b="1" dirty="0" smtClean="0"/>
                        <a:t>6</a:t>
                      </a:r>
                      <a:endParaRPr lang="en-US" sz="1600" b="1" dirty="0"/>
                    </a:p>
                  </a:txBody>
                  <a:tcPr/>
                </a:tc>
                <a:tc>
                  <a:txBody>
                    <a:bodyPr/>
                    <a:lstStyle/>
                    <a:p>
                      <a:pPr algn="ctr"/>
                      <a:r>
                        <a:rPr lang="en-US" sz="1600" b="1" dirty="0" smtClean="0"/>
                        <a:t>4</a:t>
                      </a:r>
                      <a:endParaRPr lang="en-US" sz="1600" b="1" dirty="0"/>
                    </a:p>
                  </a:txBody>
                  <a:tcPr/>
                </a:tc>
              </a:tr>
              <a:tr h="294640">
                <a:tc>
                  <a:txBody>
                    <a:bodyPr/>
                    <a:lstStyle/>
                    <a:p>
                      <a:pPr algn="ctr"/>
                      <a:r>
                        <a:rPr lang="en-US" sz="1600" b="1" dirty="0" smtClean="0"/>
                        <a:t>16</a:t>
                      </a:r>
                      <a:r>
                        <a:rPr lang="en-US" sz="1600" b="1" baseline="30000" dirty="0" smtClean="0"/>
                        <a:t>1</a:t>
                      </a:r>
                      <a:endParaRPr lang="en-US" sz="1600" b="1" baseline="30000" dirty="0"/>
                    </a:p>
                  </a:txBody>
                  <a:tcPr/>
                </a:tc>
                <a:tc>
                  <a:txBody>
                    <a:bodyPr/>
                    <a:lstStyle/>
                    <a:p>
                      <a:pPr algn="ctr"/>
                      <a:r>
                        <a:rPr lang="en-US" sz="1600" b="1" dirty="0" smtClean="0"/>
                        <a:t>16</a:t>
                      </a:r>
                      <a:r>
                        <a:rPr lang="en-US" sz="1600" b="1" baseline="30000" dirty="0" smtClean="0"/>
                        <a:t>0</a:t>
                      </a:r>
                      <a:endParaRPr lang="en-US" sz="1600" b="1" baseline="30000" dirty="0"/>
                    </a:p>
                  </a:txBody>
                  <a:tcPr/>
                </a:tc>
              </a:tr>
            </a:tbl>
          </a:graphicData>
        </a:graphic>
      </p:graphicFrame>
      <p:sp>
        <p:nvSpPr>
          <p:cNvPr id="20" name="TextBox 19"/>
          <p:cNvSpPr txBox="1"/>
          <p:nvPr/>
        </p:nvSpPr>
        <p:spPr>
          <a:xfrm>
            <a:off x="0" y="6150024"/>
            <a:ext cx="6858000" cy="923330"/>
          </a:xfrm>
          <a:prstGeom prst="rect">
            <a:avLst/>
          </a:prstGeom>
          <a:noFill/>
        </p:spPr>
        <p:txBody>
          <a:bodyPr wrap="square" rtlCol="0">
            <a:spAutoFit/>
          </a:bodyPr>
          <a:lstStyle/>
          <a:p>
            <a:pPr algn="ctr"/>
            <a:r>
              <a:rPr lang="en-US" b="1" dirty="0" smtClean="0">
                <a:solidFill>
                  <a:srgbClr val="002060"/>
                </a:solidFill>
              </a:rPr>
              <a:t>Make sure you know that hexadecimal is base 16… It’ll pop up every once in a while. So do the same process but backwards. How many 16’s are there in 100? How much of the 100 is left?</a:t>
            </a:r>
            <a:endParaRPr lang="en-US" b="1" dirty="0">
              <a:solidFill>
                <a:srgbClr val="002060"/>
              </a:solidFill>
            </a:endParaRPr>
          </a:p>
        </p:txBody>
      </p:sp>
      <p:sp>
        <p:nvSpPr>
          <p:cNvPr id="21" name="Rectangle 20"/>
          <p:cNvSpPr/>
          <p:nvPr/>
        </p:nvSpPr>
        <p:spPr>
          <a:xfrm>
            <a:off x="4343400" y="5535959"/>
            <a:ext cx="750526" cy="461665"/>
          </a:xfrm>
          <a:prstGeom prst="rect">
            <a:avLst/>
          </a:prstGeom>
          <a:ln w="57150">
            <a:solidFill>
              <a:schemeClr val="accent3">
                <a:lumMod val="50000"/>
              </a:schemeClr>
            </a:solidFill>
          </a:ln>
        </p:spPr>
        <p:style>
          <a:lnRef idx="2">
            <a:schemeClr val="accent1"/>
          </a:lnRef>
          <a:fillRef idx="1">
            <a:schemeClr val="lt1"/>
          </a:fillRef>
          <a:effectRef idx="0">
            <a:schemeClr val="accent1"/>
          </a:effectRef>
          <a:fontRef idx="minor">
            <a:schemeClr val="dk1"/>
          </a:fontRef>
        </p:style>
        <p:txBody>
          <a:bodyPr wrap="none">
            <a:spAutoFit/>
          </a:bodyPr>
          <a:lstStyle/>
          <a:p>
            <a:r>
              <a:rPr lang="en-US" sz="2400" b="1" dirty="0" smtClean="0">
                <a:solidFill>
                  <a:srgbClr val="002060"/>
                </a:solidFill>
              </a:rPr>
              <a:t>64</a:t>
            </a:r>
            <a:r>
              <a:rPr lang="en-US" sz="2400" b="1" baseline="-25000" dirty="0" smtClean="0">
                <a:solidFill>
                  <a:srgbClr val="002060"/>
                </a:solidFill>
              </a:rPr>
              <a:t>16 </a:t>
            </a:r>
            <a:endParaRPr lang="en-US" sz="2400" dirty="0"/>
          </a:p>
        </p:txBody>
      </p:sp>
      <p:sp>
        <p:nvSpPr>
          <p:cNvPr id="22" name="TextBox 21"/>
          <p:cNvSpPr txBox="1"/>
          <p:nvPr/>
        </p:nvSpPr>
        <p:spPr>
          <a:xfrm>
            <a:off x="0" y="8220670"/>
            <a:ext cx="6858000" cy="923330"/>
          </a:xfrm>
          <a:prstGeom prst="rect">
            <a:avLst/>
          </a:prstGeom>
          <a:noFill/>
        </p:spPr>
        <p:txBody>
          <a:bodyPr wrap="square" rtlCol="0">
            <a:spAutoFit/>
          </a:bodyPr>
          <a:lstStyle/>
          <a:p>
            <a:pPr algn="ctr"/>
            <a:r>
              <a:rPr lang="en-US" b="1" dirty="0" smtClean="0">
                <a:solidFill>
                  <a:srgbClr val="002060"/>
                </a:solidFill>
              </a:rPr>
              <a:t>Here’s where the problem is with base 16… The highest “digit” is 15, but how do we represent that? As usual, when we can use numbers, we use letters, so 10 through 15 is written as A through F.</a:t>
            </a:r>
            <a:endParaRPr lang="en-US" b="1" dirty="0">
              <a:solidFill>
                <a:srgbClr val="002060"/>
              </a:solidFill>
            </a:endParaRPr>
          </a:p>
        </p:txBody>
      </p:sp>
      <p:sp>
        <p:nvSpPr>
          <p:cNvPr id="23" name="Rectangle 22"/>
          <p:cNvSpPr/>
          <p:nvPr/>
        </p:nvSpPr>
        <p:spPr>
          <a:xfrm>
            <a:off x="5228898" y="7727732"/>
            <a:ext cx="790902" cy="348170"/>
          </a:xfrm>
          <a:prstGeom prst="rect">
            <a:avLst/>
          </a:prstGeom>
          <a:noFill/>
          <a:ln w="76200"/>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7278646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p:sp>
        <p:nvSpPr>
          <p:cNvPr id="3" name="Content Placeholder 2"/>
          <p:cNvSpPr>
            <a:spLocks noGrp="1"/>
          </p:cNvSpPr>
          <p:nvPr>
            <p:ph idx="1"/>
          </p:nvPr>
        </p:nvSpPr>
        <p:spPr>
          <a:xfrm>
            <a:off x="396766" y="533400"/>
            <a:ext cx="6172200" cy="7086599"/>
          </a:xfrm>
        </p:spPr>
        <p:txBody>
          <a:bodyPr/>
          <a:lstStyle/>
          <a:p>
            <a:pPr marL="514350" indent="-514350">
              <a:buFont typeface="+mj-lt"/>
              <a:buAutoNum type="arabicPeriod" startAt="2"/>
            </a:pPr>
            <a:r>
              <a:rPr lang="en-US" sz="2400" dirty="0"/>
              <a:t>What is the last digit of the product (in base 10) 1001</a:t>
            </a:r>
            <a:r>
              <a:rPr lang="en-US" sz="2400" baseline="-25000" dirty="0"/>
              <a:t>2</a:t>
            </a:r>
            <a:r>
              <a:rPr lang="en-US" sz="2400" dirty="0"/>
              <a:t> x 1343</a:t>
            </a:r>
            <a:r>
              <a:rPr lang="en-US" sz="2400" baseline="-25000" dirty="0"/>
              <a:t>5</a:t>
            </a:r>
            <a:r>
              <a:rPr lang="en-US" sz="2400" dirty="0"/>
              <a:t>?</a:t>
            </a:r>
          </a:p>
          <a:p>
            <a:pPr marL="514350" indent="-514350">
              <a:buFont typeface="+mj-lt"/>
              <a:buAutoNum type="arabicPeriod" startAt="2"/>
            </a:pPr>
            <a:endParaRPr lang="en-US" sz="2400" dirty="0"/>
          </a:p>
          <a:p>
            <a:pPr marL="514350" indent="-514350">
              <a:buFont typeface="+mj-lt"/>
              <a:buAutoNum type="arabicPeriod" startAt="2"/>
            </a:pPr>
            <a:endParaRPr lang="en-US" dirty="0"/>
          </a:p>
        </p:txBody>
      </p:sp>
      <p:sp>
        <p:nvSpPr>
          <p:cNvPr id="4" name="TextBox 3"/>
          <p:cNvSpPr txBox="1"/>
          <p:nvPr/>
        </p:nvSpPr>
        <p:spPr>
          <a:xfrm>
            <a:off x="396766" y="1366340"/>
            <a:ext cx="5851634" cy="1200329"/>
          </a:xfrm>
          <a:prstGeom prst="rect">
            <a:avLst/>
          </a:prstGeom>
          <a:noFill/>
        </p:spPr>
        <p:txBody>
          <a:bodyPr wrap="square" rtlCol="0">
            <a:spAutoFit/>
          </a:bodyPr>
          <a:lstStyle/>
          <a:p>
            <a:r>
              <a:rPr lang="en-US" b="1" dirty="0" smtClean="0">
                <a:solidFill>
                  <a:schemeClr val="tx2">
                    <a:lumMod val="50000"/>
                  </a:schemeClr>
                </a:solidFill>
              </a:rPr>
              <a:t>Last digit problems are pretty common at math competitions, especially in the ciphering section…  </a:t>
            </a:r>
          </a:p>
          <a:p>
            <a:r>
              <a:rPr lang="en-US" b="1" dirty="0" smtClean="0">
                <a:solidFill>
                  <a:schemeClr val="tx2">
                    <a:lumMod val="50000"/>
                  </a:schemeClr>
                </a:solidFill>
              </a:rPr>
              <a:t>All you have to do is remember that for last digit problems, </a:t>
            </a:r>
          </a:p>
          <a:p>
            <a:r>
              <a:rPr lang="en-US" b="1" i="1" u="sng" dirty="0" smtClean="0">
                <a:solidFill>
                  <a:schemeClr val="tx2">
                    <a:lumMod val="50000"/>
                  </a:schemeClr>
                </a:solidFill>
                <a:effectLst>
                  <a:outerShdw blurRad="38100" dist="38100" dir="2700000" algn="tl">
                    <a:srgbClr val="000000">
                      <a:alpha val="43137"/>
                    </a:srgbClr>
                  </a:outerShdw>
                </a:effectLst>
              </a:rPr>
              <a:t>ONLY THE LAST DIGIT MATTERS. </a:t>
            </a:r>
            <a:r>
              <a:rPr lang="en-US" b="1" dirty="0">
                <a:solidFill>
                  <a:schemeClr val="tx2">
                    <a:lumMod val="50000"/>
                  </a:schemeClr>
                </a:solidFill>
              </a:rPr>
              <a:t> </a:t>
            </a:r>
            <a:endParaRPr lang="en-US" b="1" dirty="0" smtClean="0">
              <a:solidFill>
                <a:schemeClr val="tx2">
                  <a:lumMod val="50000"/>
                </a:schemeClr>
              </a:solidFill>
            </a:endParaRPr>
          </a:p>
        </p:txBody>
      </p:sp>
      <p:sp>
        <p:nvSpPr>
          <p:cNvPr id="5" name="TextBox 4"/>
          <p:cNvSpPr txBox="1"/>
          <p:nvPr/>
        </p:nvSpPr>
        <p:spPr>
          <a:xfrm>
            <a:off x="396766" y="2661740"/>
            <a:ext cx="6096000" cy="2585323"/>
          </a:xfrm>
          <a:prstGeom prst="rect">
            <a:avLst/>
          </a:prstGeom>
          <a:noFill/>
        </p:spPr>
        <p:txBody>
          <a:bodyPr wrap="square" rtlCol="0">
            <a:spAutoFit/>
          </a:bodyPr>
          <a:lstStyle/>
          <a:p>
            <a:r>
              <a:rPr lang="en-US" b="1" dirty="0" smtClean="0">
                <a:solidFill>
                  <a:schemeClr val="accent2">
                    <a:lumMod val="75000"/>
                  </a:schemeClr>
                </a:solidFill>
              </a:rPr>
              <a:t>Basically, do NOT convert all these numbers to base 10 and then multiply… Do that as a last resort, and only if you have a wild boar </a:t>
            </a:r>
            <a:r>
              <a:rPr lang="en-US" b="1" i="1" dirty="0" smtClean="0">
                <a:solidFill>
                  <a:schemeClr val="accent2">
                    <a:lumMod val="75000"/>
                  </a:schemeClr>
                </a:solidFill>
              </a:rPr>
              <a:t>and</a:t>
            </a:r>
            <a:r>
              <a:rPr lang="en-US" b="1" dirty="0" smtClean="0">
                <a:solidFill>
                  <a:schemeClr val="accent2">
                    <a:lumMod val="75000"/>
                  </a:schemeClr>
                </a:solidFill>
              </a:rPr>
              <a:t> a dinosaur chasing after you. </a:t>
            </a:r>
          </a:p>
          <a:p>
            <a:endParaRPr lang="en-US" b="1" dirty="0">
              <a:solidFill>
                <a:schemeClr val="accent2">
                  <a:lumMod val="75000"/>
                </a:schemeClr>
              </a:solidFill>
            </a:endParaRPr>
          </a:p>
          <a:p>
            <a:r>
              <a:rPr lang="en-US" b="1" dirty="0" smtClean="0">
                <a:solidFill>
                  <a:schemeClr val="accent2">
                    <a:lumMod val="75000"/>
                  </a:schemeClr>
                </a:solidFill>
              </a:rPr>
              <a:t>What you should do is find the last digit of each of the numbers in base 10 and then multiply. What does 4 x 6 end in? The product is 24, but it ends in 4. What about 464626783276427344 x  2346384627364376? Yeah, that ends in 4 too, no matter what. So let’s try using that rule now…</a:t>
            </a:r>
            <a:endParaRPr lang="en-US" b="1" dirty="0">
              <a:solidFill>
                <a:schemeClr val="accent2">
                  <a:lumMod val="75000"/>
                </a:schemeClr>
              </a:solidFill>
            </a:endParaRPr>
          </a:p>
        </p:txBody>
      </p:sp>
      <p:graphicFrame>
        <p:nvGraphicFramePr>
          <p:cNvPr id="35" name="Table 34"/>
          <p:cNvGraphicFramePr>
            <a:graphicFrameLocks noGrp="1"/>
          </p:cNvGraphicFramePr>
          <p:nvPr>
            <p:extLst>
              <p:ext uri="{D42A27DB-BD31-4B8C-83A1-F6EECF244321}">
                <p14:modId xmlns:p14="http://schemas.microsoft.com/office/powerpoint/2010/main" val="1563591109"/>
              </p:ext>
            </p:extLst>
          </p:nvPr>
        </p:nvGraphicFramePr>
        <p:xfrm>
          <a:off x="533400" y="5405952"/>
          <a:ext cx="1981200" cy="731520"/>
        </p:xfrm>
        <a:graphic>
          <a:graphicData uri="http://schemas.openxmlformats.org/drawingml/2006/table">
            <a:tbl>
              <a:tblPr firstRow="1" bandRow="1">
                <a:tableStyleId>{9D7B26C5-4107-4FEC-AEDC-1716B250A1EF}</a:tableStyleId>
              </a:tblPr>
              <a:tblGrid>
                <a:gridCol w="495300"/>
                <a:gridCol w="495300"/>
                <a:gridCol w="495300"/>
                <a:gridCol w="495300"/>
              </a:tblGrid>
              <a:tr h="213360">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r>
              <a:tr h="342900">
                <a:tc>
                  <a:txBody>
                    <a:bodyPr/>
                    <a:lstStyle/>
                    <a:p>
                      <a:pPr algn="ctr"/>
                      <a:r>
                        <a:rPr lang="en-US" baseline="0" dirty="0" smtClean="0"/>
                        <a:t>2</a:t>
                      </a:r>
                      <a:r>
                        <a:rPr lang="en-US" baseline="30000" dirty="0" smtClean="0"/>
                        <a:t>3</a:t>
                      </a:r>
                      <a:endParaRPr lang="en-US" baseline="30000" dirty="0"/>
                    </a:p>
                  </a:txBody>
                  <a:tcPr/>
                </a:tc>
                <a:tc>
                  <a:txBody>
                    <a:bodyPr/>
                    <a:lstStyle/>
                    <a:p>
                      <a:pPr algn="ctr"/>
                      <a:r>
                        <a:rPr lang="en-US" baseline="0" dirty="0" smtClean="0"/>
                        <a:t>2</a:t>
                      </a:r>
                      <a:r>
                        <a:rPr lang="en-US" baseline="30000" dirty="0" smtClean="0"/>
                        <a:t>2</a:t>
                      </a:r>
                      <a:endParaRPr lang="en-US" baseline="30000" dirty="0"/>
                    </a:p>
                  </a:txBody>
                  <a:tcPr/>
                </a:tc>
                <a:tc>
                  <a:txBody>
                    <a:bodyPr/>
                    <a:lstStyle/>
                    <a:p>
                      <a:pPr algn="ctr"/>
                      <a:r>
                        <a:rPr lang="en-US" dirty="0" smtClean="0"/>
                        <a:t>2</a:t>
                      </a:r>
                      <a:r>
                        <a:rPr lang="en-US" baseline="30000" dirty="0" smtClean="0"/>
                        <a:t>1</a:t>
                      </a:r>
                      <a:endParaRPr lang="en-US" baseline="30000" dirty="0"/>
                    </a:p>
                  </a:txBody>
                  <a:tcPr/>
                </a:tc>
                <a:tc>
                  <a:txBody>
                    <a:bodyPr/>
                    <a:lstStyle/>
                    <a:p>
                      <a:pPr algn="ctr"/>
                      <a:r>
                        <a:rPr lang="en-US" dirty="0" smtClean="0"/>
                        <a:t>2</a:t>
                      </a:r>
                      <a:r>
                        <a:rPr lang="en-US" baseline="30000" dirty="0" smtClean="0"/>
                        <a:t>0</a:t>
                      </a:r>
                      <a:endParaRPr lang="en-US" baseline="30000" dirty="0"/>
                    </a:p>
                  </a:txBody>
                  <a:tcPr/>
                </a:tc>
              </a:tr>
            </a:tbl>
          </a:graphicData>
        </a:graphic>
      </p:graphicFrame>
      <p:sp>
        <p:nvSpPr>
          <p:cNvPr id="7" name="TextBox 6"/>
          <p:cNvSpPr txBox="1"/>
          <p:nvPr/>
        </p:nvSpPr>
        <p:spPr>
          <a:xfrm>
            <a:off x="2624958" y="5455880"/>
            <a:ext cx="3867807" cy="646331"/>
          </a:xfrm>
          <a:prstGeom prst="rect">
            <a:avLst/>
          </a:prstGeom>
          <a:noFill/>
        </p:spPr>
        <p:txBody>
          <a:bodyPr wrap="square" rtlCol="0">
            <a:spAutoFit/>
          </a:bodyPr>
          <a:lstStyle/>
          <a:p>
            <a:r>
              <a:rPr lang="en-US" b="1" dirty="0" smtClean="0">
                <a:solidFill>
                  <a:schemeClr val="accent3">
                    <a:lumMod val="50000"/>
                  </a:schemeClr>
                </a:solidFill>
              </a:rPr>
              <a:t>What does that number end in? You have 8 + 1 = 9…. That was pretty easy.</a:t>
            </a:r>
            <a:endParaRPr lang="en-US" b="1" dirty="0">
              <a:solidFill>
                <a:schemeClr val="accent3">
                  <a:lumMod val="50000"/>
                </a:schemeClr>
              </a:solidFill>
            </a:endParaRPr>
          </a:p>
        </p:txBody>
      </p:sp>
      <p:graphicFrame>
        <p:nvGraphicFramePr>
          <p:cNvPr id="36" name="Table 35"/>
          <p:cNvGraphicFramePr>
            <a:graphicFrameLocks noGrp="1"/>
          </p:cNvGraphicFramePr>
          <p:nvPr>
            <p:extLst>
              <p:ext uri="{D42A27DB-BD31-4B8C-83A1-F6EECF244321}">
                <p14:modId xmlns:p14="http://schemas.microsoft.com/office/powerpoint/2010/main" val="3468390466"/>
              </p:ext>
            </p:extLst>
          </p:nvPr>
        </p:nvGraphicFramePr>
        <p:xfrm>
          <a:off x="4343400" y="6350832"/>
          <a:ext cx="1981200" cy="731520"/>
        </p:xfrm>
        <a:graphic>
          <a:graphicData uri="http://schemas.openxmlformats.org/drawingml/2006/table">
            <a:tbl>
              <a:tblPr firstRow="1" bandRow="1">
                <a:tableStyleId>{9D7B26C5-4107-4FEC-AEDC-1716B250A1EF}</a:tableStyleId>
              </a:tblPr>
              <a:tblGrid>
                <a:gridCol w="495300"/>
                <a:gridCol w="495300"/>
                <a:gridCol w="495300"/>
                <a:gridCol w="495300"/>
              </a:tblGrid>
              <a:tr h="213360">
                <a:tc>
                  <a:txBody>
                    <a:bodyPr/>
                    <a:lstStyle/>
                    <a:p>
                      <a:pPr algn="ctr"/>
                      <a:r>
                        <a:rPr lang="en-US" dirty="0" smtClean="0"/>
                        <a:t>1</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tc>
                  <a:txBody>
                    <a:bodyPr/>
                    <a:lstStyle/>
                    <a:p>
                      <a:pPr algn="ctr"/>
                      <a:r>
                        <a:rPr lang="en-US" dirty="0" smtClean="0"/>
                        <a:t>3</a:t>
                      </a:r>
                      <a:endParaRPr lang="en-US" dirty="0"/>
                    </a:p>
                  </a:txBody>
                  <a:tcPr/>
                </a:tc>
              </a:tr>
              <a:tr h="342900">
                <a:tc>
                  <a:txBody>
                    <a:bodyPr/>
                    <a:lstStyle/>
                    <a:p>
                      <a:pPr algn="ctr"/>
                      <a:r>
                        <a:rPr lang="en-US" baseline="0" dirty="0" smtClean="0"/>
                        <a:t>5</a:t>
                      </a:r>
                      <a:r>
                        <a:rPr lang="en-US" baseline="30000" dirty="0" smtClean="0"/>
                        <a:t>3</a:t>
                      </a:r>
                      <a:endParaRPr lang="en-US" baseline="30000" dirty="0"/>
                    </a:p>
                  </a:txBody>
                  <a:tcPr/>
                </a:tc>
                <a:tc>
                  <a:txBody>
                    <a:bodyPr/>
                    <a:lstStyle/>
                    <a:p>
                      <a:pPr algn="ctr"/>
                      <a:r>
                        <a:rPr lang="en-US" baseline="0" dirty="0" smtClean="0"/>
                        <a:t>5</a:t>
                      </a:r>
                      <a:r>
                        <a:rPr lang="en-US" baseline="30000" dirty="0" smtClean="0"/>
                        <a:t>2</a:t>
                      </a:r>
                      <a:endParaRPr lang="en-US" baseline="30000" dirty="0"/>
                    </a:p>
                  </a:txBody>
                  <a:tcPr/>
                </a:tc>
                <a:tc>
                  <a:txBody>
                    <a:bodyPr/>
                    <a:lstStyle/>
                    <a:p>
                      <a:pPr algn="ctr"/>
                      <a:r>
                        <a:rPr lang="en-US" dirty="0" smtClean="0"/>
                        <a:t>5</a:t>
                      </a:r>
                      <a:r>
                        <a:rPr lang="en-US" baseline="30000" dirty="0" smtClean="0"/>
                        <a:t>1</a:t>
                      </a:r>
                      <a:endParaRPr lang="en-US" baseline="30000" dirty="0"/>
                    </a:p>
                  </a:txBody>
                  <a:tcPr/>
                </a:tc>
                <a:tc>
                  <a:txBody>
                    <a:bodyPr/>
                    <a:lstStyle/>
                    <a:p>
                      <a:pPr algn="ctr"/>
                      <a:r>
                        <a:rPr lang="en-US" dirty="0" smtClean="0"/>
                        <a:t>5</a:t>
                      </a:r>
                      <a:r>
                        <a:rPr lang="en-US" baseline="30000" dirty="0" smtClean="0"/>
                        <a:t>0</a:t>
                      </a:r>
                      <a:endParaRPr lang="en-US" baseline="30000" dirty="0"/>
                    </a:p>
                  </a:txBody>
                  <a:tcPr/>
                </a:tc>
              </a:tr>
            </a:tbl>
          </a:graphicData>
        </a:graphic>
      </p:graphicFrame>
      <p:sp>
        <p:nvSpPr>
          <p:cNvPr id="37" name="TextBox 36"/>
          <p:cNvSpPr txBox="1"/>
          <p:nvPr/>
        </p:nvSpPr>
        <p:spPr>
          <a:xfrm>
            <a:off x="336329" y="6166940"/>
            <a:ext cx="4020207" cy="2862322"/>
          </a:xfrm>
          <a:prstGeom prst="rect">
            <a:avLst/>
          </a:prstGeom>
          <a:noFill/>
        </p:spPr>
        <p:txBody>
          <a:bodyPr wrap="square" rtlCol="0">
            <a:spAutoFit/>
          </a:bodyPr>
          <a:lstStyle/>
          <a:p>
            <a:r>
              <a:rPr lang="en-US" b="1" dirty="0" smtClean="0">
                <a:solidFill>
                  <a:schemeClr val="accent6">
                    <a:lumMod val="50000"/>
                  </a:schemeClr>
                </a:solidFill>
              </a:rPr>
              <a:t>Here’s where it gets a little trickier. Writing this number in base 10 is really annoying, so let’s try our last digit trick… You have one 125, three 25’s, four 5’s and three 1’s. Have you noticed that 5 multiplied by any odd number ends in a 5 and that if multiplied by an even number, the product ends in a 0? So let’s see what you have (last-digit wise)… 5 + 5 + 0 + 3 = 13. </a:t>
            </a:r>
            <a:endParaRPr lang="en-US" b="1" dirty="0">
              <a:solidFill>
                <a:schemeClr val="accent6">
                  <a:lumMod val="50000"/>
                </a:schemeClr>
              </a:solidFill>
            </a:endParaRPr>
          </a:p>
        </p:txBody>
      </p:sp>
      <p:sp>
        <p:nvSpPr>
          <p:cNvPr id="8" name="Rectangle 7"/>
          <p:cNvSpPr/>
          <p:nvPr/>
        </p:nvSpPr>
        <p:spPr>
          <a:xfrm>
            <a:off x="4356536" y="7239000"/>
            <a:ext cx="1891864" cy="1477328"/>
          </a:xfrm>
          <a:prstGeom prst="rect">
            <a:avLst/>
          </a:prstGeom>
        </p:spPr>
        <p:txBody>
          <a:bodyPr wrap="square">
            <a:spAutoFit/>
          </a:bodyPr>
          <a:lstStyle/>
          <a:p>
            <a:r>
              <a:rPr lang="en-US" dirty="0"/>
              <a:t>We’re multiplying the numbers right? So what’s the last digit of </a:t>
            </a:r>
            <a:r>
              <a:rPr lang="en-US" dirty="0" smtClean="0"/>
              <a:t>    9 </a:t>
            </a:r>
            <a:r>
              <a:rPr lang="en-US" dirty="0"/>
              <a:t>x 13? You got it. </a:t>
            </a:r>
          </a:p>
        </p:txBody>
      </p:sp>
      <p:sp>
        <p:nvSpPr>
          <p:cNvPr id="9" name="TextBox 8"/>
          <p:cNvSpPr txBox="1"/>
          <p:nvPr/>
        </p:nvSpPr>
        <p:spPr>
          <a:xfrm>
            <a:off x="6248400" y="7977664"/>
            <a:ext cx="381000" cy="584775"/>
          </a:xfrm>
          <a:prstGeom prst="rect">
            <a:avLst/>
          </a:prstGeom>
          <a:ln w="5715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3200" dirty="0" smtClean="0"/>
              <a:t>7</a:t>
            </a:r>
            <a:endParaRPr lang="en-US" sz="3200" dirty="0"/>
          </a:p>
        </p:txBody>
      </p:sp>
    </p:spTree>
    <p:extLst>
      <p:ext uri="{BB962C8B-B14F-4D97-AF65-F5344CB8AC3E}">
        <p14:creationId xmlns:p14="http://schemas.microsoft.com/office/powerpoint/2010/main" val="964067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p:sp>
        <p:nvSpPr>
          <p:cNvPr id="3" name="Content Placeholder 2"/>
          <p:cNvSpPr>
            <a:spLocks noGrp="1"/>
          </p:cNvSpPr>
          <p:nvPr>
            <p:ph idx="1"/>
          </p:nvPr>
        </p:nvSpPr>
        <p:spPr>
          <a:xfrm>
            <a:off x="342900" y="609600"/>
            <a:ext cx="6172200" cy="7086599"/>
          </a:xfrm>
        </p:spPr>
        <p:txBody>
          <a:bodyPr/>
          <a:lstStyle/>
          <a:p>
            <a:pPr marL="514350" indent="-514350">
              <a:buFont typeface="+mj-lt"/>
              <a:buAutoNum type="arabicPeriod" startAt="3"/>
            </a:pPr>
            <a:r>
              <a:rPr lang="en-US" sz="2400" dirty="0"/>
              <a:t>What is the largest base 10 number that can be expressed as a three digit base 5 number? </a:t>
            </a:r>
          </a:p>
          <a:p>
            <a:pPr marL="514350" indent="-514350">
              <a:buFont typeface="+mj-lt"/>
              <a:buAutoNum type="arabicPeriod" startAt="3"/>
            </a:pPr>
            <a:endParaRPr lang="en-US" sz="2400" dirty="0"/>
          </a:p>
          <a:p>
            <a:pPr marL="514350" indent="-514350">
              <a:buFont typeface="+mj-lt"/>
              <a:buAutoNum type="arabicPeriod" startAt="3"/>
            </a:pPr>
            <a:endParaRPr lang="en-US" dirty="0"/>
          </a:p>
        </p:txBody>
      </p:sp>
      <p:sp>
        <p:nvSpPr>
          <p:cNvPr id="6" name="TextBox 5"/>
          <p:cNvSpPr txBox="1"/>
          <p:nvPr/>
        </p:nvSpPr>
        <p:spPr>
          <a:xfrm>
            <a:off x="762000" y="1905000"/>
            <a:ext cx="5425966" cy="4801314"/>
          </a:xfrm>
          <a:prstGeom prst="rect">
            <a:avLst/>
          </a:prstGeom>
          <a:noFill/>
        </p:spPr>
        <p:txBody>
          <a:bodyPr wrap="square" rtlCol="0">
            <a:spAutoFit/>
          </a:bodyPr>
          <a:lstStyle/>
          <a:p>
            <a:r>
              <a:rPr lang="en-US" b="1" dirty="0" smtClean="0">
                <a:solidFill>
                  <a:schemeClr val="accent4">
                    <a:lumMod val="50000"/>
                  </a:schemeClr>
                </a:solidFill>
              </a:rPr>
              <a:t>Here’s a question that may seem a bit confusing if you don’t watch out for math team wording.  The people who write questions for tests are often trying to trick you… So let’s look at this question. What does it mean? </a:t>
            </a:r>
          </a:p>
          <a:p>
            <a:endParaRPr lang="en-US" b="1" dirty="0">
              <a:solidFill>
                <a:schemeClr val="accent4">
                  <a:lumMod val="50000"/>
                </a:schemeClr>
              </a:solidFill>
            </a:endParaRPr>
          </a:p>
          <a:p>
            <a:r>
              <a:rPr lang="en-US" b="1" dirty="0" smtClean="0">
                <a:solidFill>
                  <a:schemeClr val="accent4">
                    <a:lumMod val="50000"/>
                  </a:schemeClr>
                </a:solidFill>
              </a:rPr>
              <a:t>The question is asking for the largest base 10 number that can be written as a 3-digit base 5 number. The first number you might be think is 999. NO. Sorry, I didn’t mean to be that harsh, but remember, what’s the largest 3 digit number in base 5? </a:t>
            </a:r>
          </a:p>
          <a:p>
            <a:endParaRPr lang="en-US" b="1" dirty="0">
              <a:solidFill>
                <a:schemeClr val="accent4">
                  <a:lumMod val="50000"/>
                </a:schemeClr>
              </a:solidFill>
            </a:endParaRPr>
          </a:p>
          <a:p>
            <a:r>
              <a:rPr lang="en-US" b="1" dirty="0" smtClean="0">
                <a:solidFill>
                  <a:schemeClr val="accent4">
                    <a:lumMod val="50000"/>
                  </a:schemeClr>
                </a:solidFill>
              </a:rPr>
              <a:t>Think about our number system (base 10)… What’s the highest digit you can get to? Congrats if you were thinking 9!! So now take that information and apply it… What’s the highest digit possible in base 5? Yeah, it’s 4! So what should the largest 3 digit base 5 number be? Look below for the answer…</a:t>
            </a:r>
            <a:endParaRPr lang="en-US" b="1" dirty="0">
              <a:solidFill>
                <a:schemeClr val="accent4">
                  <a:lumMod val="50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735559433"/>
              </p:ext>
            </p:extLst>
          </p:nvPr>
        </p:nvGraphicFramePr>
        <p:xfrm>
          <a:off x="1740772" y="6789566"/>
          <a:ext cx="3429000" cy="731520"/>
        </p:xfrm>
        <a:graphic>
          <a:graphicData uri="http://schemas.openxmlformats.org/drawingml/2006/table">
            <a:tbl>
              <a:tblPr firstRow="1" bandRow="1">
                <a:tableStyleId>{9D7B26C5-4107-4FEC-AEDC-1716B250A1EF}</a:tableStyleId>
              </a:tblPr>
              <a:tblGrid>
                <a:gridCol w="1143000"/>
                <a:gridCol w="1143000"/>
                <a:gridCol w="1143000"/>
              </a:tblGrid>
              <a:tr h="120923">
                <a:tc>
                  <a:txBody>
                    <a:bodyPr/>
                    <a:lstStyle/>
                    <a:p>
                      <a:pPr algn="ctr"/>
                      <a:r>
                        <a:rPr lang="en-US" sz="1800" b="1" dirty="0" smtClean="0"/>
                        <a:t>4</a:t>
                      </a:r>
                      <a:endParaRPr lang="en-US" sz="1800" b="1" dirty="0"/>
                    </a:p>
                  </a:txBody>
                  <a:tcPr/>
                </a:tc>
                <a:tc>
                  <a:txBody>
                    <a:bodyPr/>
                    <a:lstStyle/>
                    <a:p>
                      <a:pPr algn="ctr"/>
                      <a:r>
                        <a:rPr lang="en-US" sz="1800" b="1" dirty="0" smtClean="0"/>
                        <a:t>4</a:t>
                      </a:r>
                      <a:endParaRPr lang="en-US" sz="1800" b="1" dirty="0"/>
                    </a:p>
                  </a:txBody>
                  <a:tcPr/>
                </a:tc>
                <a:tc>
                  <a:txBody>
                    <a:bodyPr/>
                    <a:lstStyle/>
                    <a:p>
                      <a:pPr algn="ctr"/>
                      <a:r>
                        <a:rPr lang="en-US" sz="1800" b="1" dirty="0" smtClean="0"/>
                        <a:t>4</a:t>
                      </a:r>
                      <a:endParaRPr lang="en-US" sz="1800" b="1" dirty="0"/>
                    </a:p>
                  </a:txBody>
                  <a:tcPr/>
                </a:tc>
              </a:tr>
              <a:tr h="120923">
                <a:tc>
                  <a:txBody>
                    <a:bodyPr/>
                    <a:lstStyle/>
                    <a:p>
                      <a:pPr algn="ctr"/>
                      <a:r>
                        <a:rPr lang="en-US" sz="1800" b="1" baseline="0" dirty="0" smtClean="0"/>
                        <a:t>5</a:t>
                      </a:r>
                      <a:r>
                        <a:rPr lang="en-US" sz="1800" b="1" baseline="30000" dirty="0" smtClean="0"/>
                        <a:t>2</a:t>
                      </a:r>
                      <a:endParaRPr lang="en-US" sz="1800" b="1" baseline="30000" dirty="0"/>
                    </a:p>
                  </a:txBody>
                  <a:tcPr/>
                </a:tc>
                <a:tc>
                  <a:txBody>
                    <a:bodyPr/>
                    <a:lstStyle/>
                    <a:p>
                      <a:pPr algn="ctr"/>
                      <a:r>
                        <a:rPr lang="en-US" sz="1800" b="1" dirty="0" smtClean="0"/>
                        <a:t>5</a:t>
                      </a:r>
                      <a:r>
                        <a:rPr lang="en-US" sz="1800" b="1" baseline="30000" dirty="0" smtClean="0"/>
                        <a:t>1</a:t>
                      </a:r>
                      <a:endParaRPr lang="en-US" sz="1800" b="1" baseline="30000" dirty="0"/>
                    </a:p>
                  </a:txBody>
                  <a:tcPr/>
                </a:tc>
                <a:tc>
                  <a:txBody>
                    <a:bodyPr/>
                    <a:lstStyle/>
                    <a:p>
                      <a:pPr algn="ctr"/>
                      <a:r>
                        <a:rPr lang="en-US" sz="1800" b="1" dirty="0" smtClean="0"/>
                        <a:t>5</a:t>
                      </a:r>
                      <a:r>
                        <a:rPr lang="en-US" sz="1800" b="1" baseline="30000" dirty="0" smtClean="0"/>
                        <a:t>0</a:t>
                      </a:r>
                      <a:endParaRPr lang="en-US" sz="1800" b="1" baseline="30000" dirty="0"/>
                    </a:p>
                  </a:txBody>
                  <a:tcPr/>
                </a:tc>
              </a:tr>
            </a:tbl>
          </a:graphicData>
        </a:graphic>
      </p:graphicFrame>
      <p:sp>
        <p:nvSpPr>
          <p:cNvPr id="7" name="TextBox 6"/>
          <p:cNvSpPr txBox="1"/>
          <p:nvPr/>
        </p:nvSpPr>
        <p:spPr>
          <a:xfrm>
            <a:off x="1447800" y="7483366"/>
            <a:ext cx="5257800" cy="369332"/>
          </a:xfrm>
          <a:prstGeom prst="rect">
            <a:avLst/>
          </a:prstGeom>
          <a:noFill/>
        </p:spPr>
        <p:txBody>
          <a:bodyPr wrap="square" rtlCol="0">
            <a:spAutoFit/>
          </a:bodyPr>
          <a:lstStyle/>
          <a:p>
            <a:r>
              <a:rPr lang="en-US" b="1" dirty="0" smtClean="0"/>
              <a:t>4 </a:t>
            </a:r>
            <a:r>
              <a:rPr lang="en-US" b="1" dirty="0" smtClean="0"/>
              <a:t>x </a:t>
            </a:r>
            <a:r>
              <a:rPr lang="en-US" b="1" dirty="0" smtClean="0"/>
              <a:t>5</a:t>
            </a:r>
            <a:r>
              <a:rPr lang="en-US" b="1" baseline="30000" dirty="0" smtClean="0"/>
              <a:t>2 </a:t>
            </a:r>
            <a:r>
              <a:rPr lang="en-US" b="1" dirty="0" smtClean="0"/>
              <a:t>+ </a:t>
            </a:r>
            <a:r>
              <a:rPr lang="en-US" b="1" dirty="0" smtClean="0"/>
              <a:t>4 </a:t>
            </a:r>
            <a:r>
              <a:rPr lang="en-US" b="1" dirty="0" smtClean="0"/>
              <a:t>x </a:t>
            </a:r>
            <a:r>
              <a:rPr lang="en-US" b="1" dirty="0" smtClean="0"/>
              <a:t>5</a:t>
            </a:r>
            <a:r>
              <a:rPr lang="en-US" b="1" baseline="30000" dirty="0" smtClean="0"/>
              <a:t>1 </a:t>
            </a:r>
            <a:r>
              <a:rPr lang="en-US" b="1" dirty="0" smtClean="0"/>
              <a:t>+ </a:t>
            </a:r>
            <a:r>
              <a:rPr lang="en-US" b="1" dirty="0" smtClean="0"/>
              <a:t>4 </a:t>
            </a:r>
            <a:r>
              <a:rPr lang="en-US" b="1" dirty="0" smtClean="0"/>
              <a:t>x </a:t>
            </a:r>
            <a:r>
              <a:rPr lang="en-US" b="1" dirty="0" smtClean="0"/>
              <a:t>5</a:t>
            </a:r>
            <a:r>
              <a:rPr lang="en-US" b="1" baseline="30000" dirty="0" smtClean="0"/>
              <a:t>0 </a:t>
            </a:r>
            <a:r>
              <a:rPr lang="en-US" b="1" dirty="0" smtClean="0"/>
              <a:t>= </a:t>
            </a:r>
            <a:r>
              <a:rPr lang="en-US" b="1" dirty="0" smtClean="0"/>
              <a:t>100 </a:t>
            </a:r>
            <a:r>
              <a:rPr lang="en-US" b="1" dirty="0" smtClean="0"/>
              <a:t>+ </a:t>
            </a:r>
            <a:r>
              <a:rPr lang="en-US" b="1" dirty="0" smtClean="0"/>
              <a:t>20 </a:t>
            </a:r>
            <a:r>
              <a:rPr lang="en-US" b="1" dirty="0" smtClean="0"/>
              <a:t>+ </a:t>
            </a:r>
            <a:r>
              <a:rPr lang="en-US" b="1" dirty="0" smtClean="0"/>
              <a:t>4 </a:t>
            </a:r>
            <a:r>
              <a:rPr lang="en-US" b="1" dirty="0" smtClean="0"/>
              <a:t>= </a:t>
            </a:r>
            <a:r>
              <a:rPr lang="en-US" b="1" dirty="0" smtClean="0"/>
              <a:t>124</a:t>
            </a:r>
            <a:r>
              <a:rPr lang="en-US" b="1" baseline="-25000" dirty="0" smtClean="0"/>
              <a:t>10</a:t>
            </a:r>
            <a:endParaRPr lang="en-US" b="1" baseline="-25000" dirty="0"/>
          </a:p>
        </p:txBody>
      </p:sp>
      <p:sp>
        <p:nvSpPr>
          <p:cNvPr id="8" name="Rectangle 7"/>
          <p:cNvSpPr/>
          <p:nvPr/>
        </p:nvSpPr>
        <p:spPr>
          <a:xfrm>
            <a:off x="2895600" y="8077200"/>
            <a:ext cx="1088760" cy="584775"/>
          </a:xfrm>
          <a:prstGeom prst="rect">
            <a:avLst/>
          </a:prstGeom>
          <a:ln w="76200"/>
        </p:spPr>
        <p:style>
          <a:lnRef idx="2">
            <a:schemeClr val="accent5"/>
          </a:lnRef>
          <a:fillRef idx="1">
            <a:schemeClr val="lt1"/>
          </a:fillRef>
          <a:effectRef idx="0">
            <a:schemeClr val="accent5"/>
          </a:effectRef>
          <a:fontRef idx="minor">
            <a:schemeClr val="dk1"/>
          </a:fontRef>
        </p:style>
        <p:txBody>
          <a:bodyPr wrap="none">
            <a:spAutoFit/>
          </a:bodyPr>
          <a:lstStyle/>
          <a:p>
            <a:pPr lvl="0"/>
            <a:r>
              <a:rPr lang="en-US" sz="3200" b="1" dirty="0">
                <a:solidFill>
                  <a:prstClr val="black"/>
                </a:solidFill>
              </a:rPr>
              <a:t>124</a:t>
            </a:r>
            <a:r>
              <a:rPr lang="en-US" sz="3200" b="1" baseline="-25000" dirty="0">
                <a:solidFill>
                  <a:prstClr val="black"/>
                </a:solidFill>
              </a:rPr>
              <a:t>10</a:t>
            </a:r>
            <a:endParaRPr lang="en-US" sz="3200" b="1" baseline="-25000" dirty="0">
              <a:solidFill>
                <a:prstClr val="black"/>
              </a:solidFill>
            </a:endParaRPr>
          </a:p>
        </p:txBody>
      </p:sp>
    </p:spTree>
    <p:extLst>
      <p:ext uri="{BB962C8B-B14F-4D97-AF65-F5344CB8AC3E}">
        <p14:creationId xmlns:p14="http://schemas.microsoft.com/office/powerpoint/2010/main" val="3329642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p:sp>
        <p:nvSpPr>
          <p:cNvPr id="3" name="Content Placeholder 2"/>
          <p:cNvSpPr>
            <a:spLocks noGrp="1"/>
          </p:cNvSpPr>
          <p:nvPr>
            <p:ph idx="1"/>
          </p:nvPr>
        </p:nvSpPr>
        <p:spPr>
          <a:xfrm>
            <a:off x="342900" y="609600"/>
            <a:ext cx="6172200" cy="7086599"/>
          </a:xfrm>
        </p:spPr>
        <p:txBody>
          <a:bodyPr/>
          <a:lstStyle/>
          <a:p>
            <a:pPr marL="514350" indent="-514350">
              <a:buFont typeface="+mj-lt"/>
              <a:buAutoNum type="arabicPeriod" startAt="4"/>
            </a:pPr>
            <a:r>
              <a:rPr lang="en-US" sz="2400" dirty="0"/>
              <a:t>Given 9</a:t>
            </a:r>
            <a:r>
              <a:rPr lang="en-US" sz="2400" baseline="30000" dirty="0"/>
              <a:t>6</a:t>
            </a:r>
            <a:r>
              <a:rPr lang="en-US" sz="2400" dirty="0"/>
              <a:t> = 531,441, write 531,440 in base 9.</a:t>
            </a:r>
          </a:p>
          <a:p>
            <a:pPr marL="514350" indent="-514350">
              <a:buFont typeface="+mj-lt"/>
              <a:buAutoNum type="arabicPeriod" startAt="4"/>
            </a:pPr>
            <a:endParaRPr lang="en-US" sz="2400" dirty="0"/>
          </a:p>
          <a:p>
            <a:pPr marL="514350" indent="-514350">
              <a:buFont typeface="+mj-lt"/>
              <a:buAutoNum type="arabicPeriod" startAt="4"/>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39664310"/>
              </p:ext>
            </p:extLst>
          </p:nvPr>
        </p:nvGraphicFramePr>
        <p:xfrm>
          <a:off x="1447800" y="2743200"/>
          <a:ext cx="4114803" cy="731520"/>
        </p:xfrm>
        <a:graphic>
          <a:graphicData uri="http://schemas.openxmlformats.org/drawingml/2006/table">
            <a:tbl>
              <a:tblPr firstRow="1" bandRow="1">
                <a:tableStyleId>{9D7B26C5-4107-4FEC-AEDC-1716B250A1EF}</a:tableStyleId>
              </a:tblPr>
              <a:tblGrid>
                <a:gridCol w="587829"/>
                <a:gridCol w="587829"/>
                <a:gridCol w="587829"/>
                <a:gridCol w="587829"/>
                <a:gridCol w="587829"/>
                <a:gridCol w="587829"/>
                <a:gridCol w="587829"/>
              </a:tblGrid>
              <a:tr h="342900">
                <a:tc>
                  <a:txBody>
                    <a:bodyPr/>
                    <a:lstStyle/>
                    <a:p>
                      <a:pPr algn="ctr"/>
                      <a:r>
                        <a:rPr lang="en-US" sz="1800" b="1" dirty="0" smtClean="0"/>
                        <a:t>1</a:t>
                      </a:r>
                      <a:endParaRPr lang="en-US" sz="1800" b="1" dirty="0"/>
                    </a:p>
                  </a:txBody>
                  <a:tcPr/>
                </a:tc>
                <a:tc>
                  <a:txBody>
                    <a:bodyPr/>
                    <a:lstStyle/>
                    <a:p>
                      <a:pPr algn="ctr"/>
                      <a:r>
                        <a:rPr lang="en-US" sz="1800" b="1" dirty="0" smtClean="0"/>
                        <a:t>0</a:t>
                      </a:r>
                      <a:endParaRPr lang="en-US" sz="1800" b="1" dirty="0"/>
                    </a:p>
                  </a:txBody>
                  <a:tcPr/>
                </a:tc>
                <a:tc>
                  <a:txBody>
                    <a:bodyPr/>
                    <a:lstStyle/>
                    <a:p>
                      <a:pPr algn="ctr"/>
                      <a:r>
                        <a:rPr lang="en-US" sz="1800" b="1" dirty="0" smtClean="0"/>
                        <a:t>0</a:t>
                      </a:r>
                      <a:endParaRPr lang="en-US" sz="1800" b="1" dirty="0"/>
                    </a:p>
                  </a:txBody>
                  <a:tcPr/>
                </a:tc>
                <a:tc>
                  <a:txBody>
                    <a:bodyPr/>
                    <a:lstStyle/>
                    <a:p>
                      <a:pPr algn="ctr"/>
                      <a:r>
                        <a:rPr lang="en-US" sz="1800" b="1" dirty="0" smtClean="0"/>
                        <a:t>0</a:t>
                      </a:r>
                      <a:endParaRPr lang="en-US" sz="1800" b="1" dirty="0"/>
                    </a:p>
                  </a:txBody>
                  <a:tcPr/>
                </a:tc>
                <a:tc>
                  <a:txBody>
                    <a:bodyPr/>
                    <a:lstStyle/>
                    <a:p>
                      <a:pPr algn="ctr"/>
                      <a:r>
                        <a:rPr lang="en-US" sz="1800" b="1" dirty="0" smtClean="0"/>
                        <a:t>0</a:t>
                      </a:r>
                      <a:endParaRPr lang="en-US" sz="1800" b="1" dirty="0"/>
                    </a:p>
                  </a:txBody>
                  <a:tcPr/>
                </a:tc>
                <a:tc>
                  <a:txBody>
                    <a:bodyPr/>
                    <a:lstStyle/>
                    <a:p>
                      <a:pPr algn="ctr"/>
                      <a:r>
                        <a:rPr lang="en-US" sz="1800" b="1" dirty="0" smtClean="0"/>
                        <a:t>0</a:t>
                      </a:r>
                      <a:endParaRPr lang="en-US" sz="1800" b="1" dirty="0"/>
                    </a:p>
                  </a:txBody>
                  <a:tcPr/>
                </a:tc>
                <a:tc>
                  <a:txBody>
                    <a:bodyPr/>
                    <a:lstStyle/>
                    <a:p>
                      <a:pPr algn="ctr"/>
                      <a:r>
                        <a:rPr lang="en-US" sz="1800" b="1" dirty="0" smtClean="0"/>
                        <a:t>0</a:t>
                      </a:r>
                      <a:endParaRPr lang="en-US" sz="1800" b="1" dirty="0"/>
                    </a:p>
                  </a:txBody>
                  <a:tcPr/>
                </a:tc>
              </a:tr>
              <a:tr h="342900">
                <a:tc>
                  <a:txBody>
                    <a:bodyPr/>
                    <a:lstStyle/>
                    <a:p>
                      <a:pPr algn="ctr"/>
                      <a:r>
                        <a:rPr lang="en-US" sz="1800" b="1" baseline="0" dirty="0" smtClean="0"/>
                        <a:t>9</a:t>
                      </a:r>
                      <a:r>
                        <a:rPr lang="en-US" sz="1800" b="1" baseline="30000" dirty="0" smtClean="0"/>
                        <a:t>6</a:t>
                      </a:r>
                      <a:endParaRPr lang="en-US" sz="1800" b="1" baseline="30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baseline="0" dirty="0" smtClean="0"/>
                        <a:t>9</a:t>
                      </a:r>
                      <a:r>
                        <a:rPr lang="en-US" sz="1800" b="1" baseline="30000" dirty="0" smtClean="0"/>
                        <a:t>5</a:t>
                      </a:r>
                      <a:endParaRPr lang="en-US" sz="1800" b="1" baseline="30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baseline="0" dirty="0" smtClean="0"/>
                        <a:t>9</a:t>
                      </a:r>
                      <a:r>
                        <a:rPr lang="en-US" sz="1800" b="1" baseline="30000" dirty="0" smtClean="0"/>
                        <a:t>4</a:t>
                      </a:r>
                      <a:endParaRPr lang="en-US" sz="1800" b="1" baseline="30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baseline="0" dirty="0" smtClean="0"/>
                        <a:t>9</a:t>
                      </a:r>
                      <a:r>
                        <a:rPr lang="en-US" sz="1800" b="1" baseline="30000" dirty="0" smtClean="0"/>
                        <a:t>3</a:t>
                      </a:r>
                      <a:endParaRPr lang="en-US" sz="1800" b="1" baseline="30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baseline="0" dirty="0" smtClean="0"/>
                        <a:t>9</a:t>
                      </a:r>
                      <a:r>
                        <a:rPr lang="en-US" sz="1800" b="1" baseline="30000" dirty="0" smtClean="0"/>
                        <a:t>2</a:t>
                      </a:r>
                      <a:endParaRPr lang="en-US" sz="1800" b="1" baseline="30000" dirty="0"/>
                    </a:p>
                  </a:txBody>
                  <a:tcPr/>
                </a:tc>
                <a:tc>
                  <a:txBody>
                    <a:bodyPr/>
                    <a:lstStyle/>
                    <a:p>
                      <a:pPr algn="ctr"/>
                      <a:r>
                        <a:rPr lang="en-US" sz="1800" b="1" dirty="0" smtClean="0"/>
                        <a:t>9</a:t>
                      </a:r>
                      <a:r>
                        <a:rPr lang="en-US" sz="1800" b="1" baseline="30000" dirty="0" smtClean="0"/>
                        <a:t>1</a:t>
                      </a:r>
                      <a:endParaRPr lang="en-US" sz="1800" b="1" baseline="30000" dirty="0"/>
                    </a:p>
                  </a:txBody>
                  <a:tcPr/>
                </a:tc>
                <a:tc>
                  <a:txBody>
                    <a:bodyPr/>
                    <a:lstStyle/>
                    <a:p>
                      <a:pPr algn="ctr"/>
                      <a:r>
                        <a:rPr lang="en-US" sz="1800" b="1" dirty="0" smtClean="0"/>
                        <a:t>9</a:t>
                      </a:r>
                      <a:r>
                        <a:rPr lang="en-US" sz="1800" b="1" baseline="30000" dirty="0" smtClean="0"/>
                        <a:t>0</a:t>
                      </a:r>
                      <a:endParaRPr lang="en-US" sz="1800" b="1" baseline="30000" dirty="0"/>
                    </a:p>
                  </a:txBody>
                  <a:tcPr/>
                </a:tc>
              </a:tr>
            </a:tbl>
          </a:graphicData>
        </a:graphic>
      </p:graphicFrame>
      <p:sp>
        <p:nvSpPr>
          <p:cNvPr id="5" name="TextBox 4"/>
          <p:cNvSpPr txBox="1"/>
          <p:nvPr/>
        </p:nvSpPr>
        <p:spPr>
          <a:xfrm>
            <a:off x="0" y="1498937"/>
            <a:ext cx="6858000" cy="1015663"/>
          </a:xfrm>
          <a:prstGeom prst="rect">
            <a:avLst/>
          </a:prstGeom>
          <a:noFill/>
        </p:spPr>
        <p:txBody>
          <a:bodyPr wrap="square" rtlCol="0">
            <a:spAutoFit/>
          </a:bodyPr>
          <a:lstStyle/>
          <a:p>
            <a:pPr algn="ctr"/>
            <a:r>
              <a:rPr lang="en-US" sz="2000" b="1" dirty="0" smtClean="0">
                <a:solidFill>
                  <a:schemeClr val="accent4">
                    <a:lumMod val="75000"/>
                  </a:schemeClr>
                </a:solidFill>
              </a:rPr>
              <a:t>This problem seems really complicated, but just draw out your table and think it through… Where does 9</a:t>
            </a:r>
            <a:r>
              <a:rPr lang="en-US" sz="2000" b="1" baseline="30000" dirty="0" smtClean="0">
                <a:solidFill>
                  <a:schemeClr val="accent4">
                    <a:lumMod val="75000"/>
                  </a:schemeClr>
                </a:solidFill>
              </a:rPr>
              <a:t>6 </a:t>
            </a:r>
            <a:r>
              <a:rPr lang="en-US" sz="2000" b="1" dirty="0" smtClean="0">
                <a:solidFill>
                  <a:schemeClr val="accent4">
                    <a:lumMod val="75000"/>
                  </a:schemeClr>
                </a:solidFill>
              </a:rPr>
              <a:t>show up in a base 9 table??</a:t>
            </a:r>
            <a:endParaRPr lang="en-US" sz="2000" b="1" dirty="0">
              <a:solidFill>
                <a:schemeClr val="accent4">
                  <a:lumMod val="75000"/>
                </a:schemeClr>
              </a:solidFill>
            </a:endParaRPr>
          </a:p>
        </p:txBody>
      </p:sp>
      <p:sp>
        <p:nvSpPr>
          <p:cNvPr id="7" name="TextBox 6"/>
          <p:cNvSpPr txBox="1"/>
          <p:nvPr/>
        </p:nvSpPr>
        <p:spPr>
          <a:xfrm>
            <a:off x="0" y="3784937"/>
            <a:ext cx="6858000" cy="1015663"/>
          </a:xfrm>
          <a:prstGeom prst="rect">
            <a:avLst/>
          </a:prstGeom>
          <a:noFill/>
        </p:spPr>
        <p:txBody>
          <a:bodyPr wrap="square" rtlCol="0">
            <a:spAutoFit/>
          </a:bodyPr>
          <a:lstStyle/>
          <a:p>
            <a:pPr algn="ctr"/>
            <a:r>
              <a:rPr lang="en-US" sz="2000" b="1" dirty="0" smtClean="0">
                <a:solidFill>
                  <a:schemeClr val="accent4">
                    <a:lumMod val="75000"/>
                  </a:schemeClr>
                </a:solidFill>
              </a:rPr>
              <a:t>Now we need to subtract 1 from that number… </a:t>
            </a:r>
          </a:p>
          <a:p>
            <a:pPr algn="ctr"/>
            <a:r>
              <a:rPr lang="en-US" sz="2000" b="1" dirty="0" smtClean="0">
                <a:solidFill>
                  <a:schemeClr val="accent4">
                    <a:lumMod val="75000"/>
                  </a:schemeClr>
                </a:solidFill>
              </a:rPr>
              <a:t>But remember, the highest digit in base 9 is an 8.</a:t>
            </a:r>
          </a:p>
          <a:p>
            <a:pPr algn="ctr"/>
            <a:r>
              <a:rPr lang="en-US" sz="2000" b="1" dirty="0" smtClean="0">
                <a:solidFill>
                  <a:schemeClr val="accent4">
                    <a:lumMod val="75000"/>
                  </a:schemeClr>
                </a:solidFill>
              </a:rPr>
              <a:t> (Notice how that fact comes up a lot?)</a:t>
            </a:r>
            <a:endParaRPr lang="en-US" sz="2000" b="1" dirty="0">
              <a:solidFill>
                <a:schemeClr val="accent4">
                  <a:lumMod val="75000"/>
                </a:schemeClr>
              </a:solidFill>
            </a:endParaRPr>
          </a:p>
        </p:txBody>
      </p:sp>
      <p:sp>
        <p:nvSpPr>
          <p:cNvPr id="8" name="TextBox 7"/>
          <p:cNvSpPr txBox="1"/>
          <p:nvPr/>
        </p:nvSpPr>
        <p:spPr>
          <a:xfrm>
            <a:off x="197068" y="5010070"/>
            <a:ext cx="2819400" cy="923330"/>
          </a:xfrm>
          <a:prstGeom prst="rect">
            <a:avLst/>
          </a:prstGeom>
          <a:noFill/>
        </p:spPr>
        <p:txBody>
          <a:bodyPr wrap="square" rtlCol="0">
            <a:spAutoFit/>
          </a:bodyPr>
          <a:lstStyle/>
          <a:p>
            <a:r>
              <a:rPr lang="en-US" b="1" dirty="0" smtClean="0"/>
              <a:t>Method 1 – The Long Way:</a:t>
            </a:r>
          </a:p>
          <a:p>
            <a:r>
              <a:rPr lang="en-US" b="1" dirty="0" smtClean="0"/>
              <a:t>Wherever you would normally put a 9, put an 8!</a:t>
            </a:r>
            <a:endParaRPr lang="en-US" b="1" dirty="0"/>
          </a:p>
        </p:txBody>
      </p:sp>
      <p:sp>
        <p:nvSpPr>
          <p:cNvPr id="9" name="TextBox 8"/>
          <p:cNvSpPr txBox="1"/>
          <p:nvPr/>
        </p:nvSpPr>
        <p:spPr>
          <a:xfrm>
            <a:off x="3245069" y="4934634"/>
            <a:ext cx="2667000" cy="646331"/>
          </a:xfrm>
          <a:prstGeom prst="rect">
            <a:avLst/>
          </a:prstGeom>
          <a:noFill/>
        </p:spPr>
        <p:txBody>
          <a:bodyPr wrap="square" rtlCol="0">
            <a:spAutoFit/>
          </a:bodyPr>
          <a:lstStyle/>
          <a:p>
            <a:r>
              <a:rPr lang="en-US" sz="3600" dirty="0" smtClean="0"/>
              <a:t>1 0 0 0 0 0 0</a:t>
            </a:r>
            <a:endParaRPr lang="en-US" sz="3600" dirty="0"/>
          </a:p>
        </p:txBody>
      </p:sp>
      <p:sp>
        <p:nvSpPr>
          <p:cNvPr id="10" name="TextBox 9"/>
          <p:cNvSpPr txBox="1"/>
          <p:nvPr/>
        </p:nvSpPr>
        <p:spPr>
          <a:xfrm>
            <a:off x="3171498" y="5347136"/>
            <a:ext cx="2971800" cy="646331"/>
          </a:xfrm>
          <a:prstGeom prst="rect">
            <a:avLst/>
          </a:prstGeom>
          <a:noFill/>
        </p:spPr>
        <p:txBody>
          <a:bodyPr wrap="square" rtlCol="0">
            <a:spAutoFit/>
          </a:bodyPr>
          <a:lstStyle/>
          <a:p>
            <a:r>
              <a:rPr lang="en-US" sz="3600" dirty="0" smtClean="0"/>
              <a:t>  -                 1</a:t>
            </a:r>
            <a:endParaRPr lang="en-US" sz="3600" dirty="0"/>
          </a:p>
        </p:txBody>
      </p:sp>
      <p:cxnSp>
        <p:nvCxnSpPr>
          <p:cNvPr id="12" name="Straight Connector 11"/>
          <p:cNvCxnSpPr/>
          <p:nvPr/>
        </p:nvCxnSpPr>
        <p:spPr>
          <a:xfrm>
            <a:off x="3184634" y="5930403"/>
            <a:ext cx="2635469" cy="0"/>
          </a:xfrm>
          <a:prstGeom prst="line">
            <a:avLst/>
          </a:prstGeom>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flipV="1">
            <a:off x="3276600" y="5073134"/>
            <a:ext cx="304800" cy="369333"/>
          </a:xfrm>
          <a:prstGeom prst="line">
            <a:avLst/>
          </a:prstGeom>
        </p:spPr>
        <p:style>
          <a:lnRef idx="2">
            <a:schemeClr val="accent2"/>
          </a:lnRef>
          <a:fillRef idx="0">
            <a:schemeClr val="accent2"/>
          </a:fillRef>
          <a:effectRef idx="1">
            <a:schemeClr val="accent2"/>
          </a:effectRef>
          <a:fontRef idx="minor">
            <a:schemeClr val="tx1"/>
          </a:fontRef>
        </p:style>
      </p:cxnSp>
      <p:cxnSp>
        <p:nvCxnSpPr>
          <p:cNvPr id="16" name="Straight Connector 15"/>
          <p:cNvCxnSpPr/>
          <p:nvPr/>
        </p:nvCxnSpPr>
        <p:spPr>
          <a:xfrm flipV="1">
            <a:off x="3610302" y="5085535"/>
            <a:ext cx="304800" cy="369333"/>
          </a:xfrm>
          <a:prstGeom prst="line">
            <a:avLst/>
          </a:prstGeom>
        </p:spPr>
        <p:style>
          <a:lnRef idx="2">
            <a:schemeClr val="accent2"/>
          </a:lnRef>
          <a:fillRef idx="0">
            <a:schemeClr val="accent2"/>
          </a:fillRef>
          <a:effectRef idx="1">
            <a:schemeClr val="accent2"/>
          </a:effectRef>
          <a:fontRef idx="minor">
            <a:schemeClr val="tx1"/>
          </a:fontRef>
        </p:style>
      </p:cxnSp>
      <p:cxnSp>
        <p:nvCxnSpPr>
          <p:cNvPr id="17" name="Straight Connector 16"/>
          <p:cNvCxnSpPr/>
          <p:nvPr/>
        </p:nvCxnSpPr>
        <p:spPr>
          <a:xfrm flipV="1">
            <a:off x="3944004" y="5097936"/>
            <a:ext cx="304800" cy="369333"/>
          </a:xfrm>
          <a:prstGeom prst="line">
            <a:avLst/>
          </a:prstGeom>
        </p:spPr>
        <p:style>
          <a:lnRef idx="2">
            <a:schemeClr val="accent2"/>
          </a:lnRef>
          <a:fillRef idx="0">
            <a:schemeClr val="accent2"/>
          </a:fillRef>
          <a:effectRef idx="1">
            <a:schemeClr val="accent2"/>
          </a:effectRef>
          <a:fontRef idx="minor">
            <a:schemeClr val="tx1"/>
          </a:fontRef>
        </p:style>
      </p:cxnSp>
      <p:cxnSp>
        <p:nvCxnSpPr>
          <p:cNvPr id="18" name="Straight Connector 17"/>
          <p:cNvCxnSpPr/>
          <p:nvPr/>
        </p:nvCxnSpPr>
        <p:spPr>
          <a:xfrm flipV="1">
            <a:off x="4293472" y="5094571"/>
            <a:ext cx="304800" cy="369333"/>
          </a:xfrm>
          <a:prstGeom prst="line">
            <a:avLst/>
          </a:prstGeom>
        </p:spPr>
        <p:style>
          <a:lnRef idx="2">
            <a:schemeClr val="accent2"/>
          </a:lnRef>
          <a:fillRef idx="0">
            <a:schemeClr val="accent2"/>
          </a:fillRef>
          <a:effectRef idx="1">
            <a:schemeClr val="accent2"/>
          </a:effectRef>
          <a:fontRef idx="minor">
            <a:schemeClr val="tx1"/>
          </a:fontRef>
        </p:style>
      </p:cxnSp>
      <p:cxnSp>
        <p:nvCxnSpPr>
          <p:cNvPr id="19" name="Straight Connector 18"/>
          <p:cNvCxnSpPr/>
          <p:nvPr/>
        </p:nvCxnSpPr>
        <p:spPr>
          <a:xfrm flipV="1">
            <a:off x="4642940" y="5106972"/>
            <a:ext cx="304800" cy="369333"/>
          </a:xfrm>
          <a:prstGeom prst="line">
            <a:avLst/>
          </a:prstGeom>
        </p:spPr>
        <p:style>
          <a:lnRef idx="2">
            <a:schemeClr val="accent2"/>
          </a:lnRef>
          <a:fillRef idx="0">
            <a:schemeClr val="accent2"/>
          </a:fillRef>
          <a:effectRef idx="1">
            <a:schemeClr val="accent2"/>
          </a:effectRef>
          <a:fontRef idx="minor">
            <a:schemeClr val="tx1"/>
          </a:fontRef>
        </p:style>
      </p:cxnSp>
      <p:cxnSp>
        <p:nvCxnSpPr>
          <p:cNvPr id="20" name="Straight Connector 19"/>
          <p:cNvCxnSpPr/>
          <p:nvPr/>
        </p:nvCxnSpPr>
        <p:spPr>
          <a:xfrm flipV="1">
            <a:off x="4960876" y="5103607"/>
            <a:ext cx="304800" cy="369333"/>
          </a:xfrm>
          <a:prstGeom prst="line">
            <a:avLst/>
          </a:prstGeom>
        </p:spPr>
        <p:style>
          <a:lnRef idx="2">
            <a:schemeClr val="accent2"/>
          </a:lnRef>
          <a:fillRef idx="0">
            <a:schemeClr val="accent2"/>
          </a:fillRef>
          <a:effectRef idx="1">
            <a:schemeClr val="accent2"/>
          </a:effectRef>
          <a:fontRef idx="minor">
            <a:schemeClr val="tx1"/>
          </a:fontRef>
        </p:style>
      </p:cxnSp>
      <p:sp>
        <p:nvSpPr>
          <p:cNvPr id="22" name="TextBox 21"/>
          <p:cNvSpPr txBox="1"/>
          <p:nvPr/>
        </p:nvSpPr>
        <p:spPr>
          <a:xfrm>
            <a:off x="3310762" y="4797970"/>
            <a:ext cx="381000" cy="369332"/>
          </a:xfrm>
          <a:prstGeom prst="rect">
            <a:avLst/>
          </a:prstGeom>
          <a:noFill/>
        </p:spPr>
        <p:txBody>
          <a:bodyPr wrap="square" rtlCol="0">
            <a:spAutoFit/>
          </a:bodyPr>
          <a:lstStyle/>
          <a:p>
            <a:r>
              <a:rPr lang="en-US" b="1" dirty="0" smtClean="0"/>
              <a:t>0</a:t>
            </a:r>
            <a:endParaRPr lang="en-US" b="1" dirty="0"/>
          </a:p>
        </p:txBody>
      </p:sp>
      <p:sp>
        <p:nvSpPr>
          <p:cNvPr id="23" name="TextBox 22"/>
          <p:cNvSpPr txBox="1"/>
          <p:nvPr/>
        </p:nvSpPr>
        <p:spPr>
          <a:xfrm>
            <a:off x="3657600" y="4800600"/>
            <a:ext cx="381000" cy="369332"/>
          </a:xfrm>
          <a:prstGeom prst="rect">
            <a:avLst/>
          </a:prstGeom>
          <a:noFill/>
        </p:spPr>
        <p:txBody>
          <a:bodyPr wrap="square" rtlCol="0">
            <a:spAutoFit/>
          </a:bodyPr>
          <a:lstStyle/>
          <a:p>
            <a:r>
              <a:rPr lang="en-US" b="1" dirty="0"/>
              <a:t>8</a:t>
            </a:r>
            <a:endParaRPr lang="en-US" b="1" dirty="0"/>
          </a:p>
        </p:txBody>
      </p:sp>
      <p:sp>
        <p:nvSpPr>
          <p:cNvPr id="24" name="TextBox 23"/>
          <p:cNvSpPr txBox="1"/>
          <p:nvPr/>
        </p:nvSpPr>
        <p:spPr>
          <a:xfrm>
            <a:off x="3972906" y="4771698"/>
            <a:ext cx="381000" cy="369332"/>
          </a:xfrm>
          <a:prstGeom prst="rect">
            <a:avLst/>
          </a:prstGeom>
          <a:noFill/>
        </p:spPr>
        <p:txBody>
          <a:bodyPr wrap="square" rtlCol="0">
            <a:spAutoFit/>
          </a:bodyPr>
          <a:lstStyle/>
          <a:p>
            <a:r>
              <a:rPr lang="en-US" b="1" dirty="0"/>
              <a:t>8</a:t>
            </a:r>
            <a:endParaRPr lang="en-US" b="1" dirty="0"/>
          </a:p>
        </p:txBody>
      </p:sp>
      <p:sp>
        <p:nvSpPr>
          <p:cNvPr id="25" name="TextBox 24"/>
          <p:cNvSpPr txBox="1"/>
          <p:nvPr/>
        </p:nvSpPr>
        <p:spPr>
          <a:xfrm>
            <a:off x="4335510" y="4790094"/>
            <a:ext cx="381000" cy="369332"/>
          </a:xfrm>
          <a:prstGeom prst="rect">
            <a:avLst/>
          </a:prstGeom>
          <a:noFill/>
        </p:spPr>
        <p:txBody>
          <a:bodyPr wrap="square" rtlCol="0">
            <a:spAutoFit/>
          </a:bodyPr>
          <a:lstStyle/>
          <a:p>
            <a:r>
              <a:rPr lang="en-US" b="1" dirty="0"/>
              <a:t>8</a:t>
            </a:r>
            <a:endParaRPr lang="en-US" b="1" dirty="0"/>
          </a:p>
        </p:txBody>
      </p:sp>
      <p:sp>
        <p:nvSpPr>
          <p:cNvPr id="26" name="TextBox 25"/>
          <p:cNvSpPr txBox="1"/>
          <p:nvPr/>
        </p:nvSpPr>
        <p:spPr>
          <a:xfrm>
            <a:off x="4682348" y="4808490"/>
            <a:ext cx="381000" cy="369332"/>
          </a:xfrm>
          <a:prstGeom prst="rect">
            <a:avLst/>
          </a:prstGeom>
          <a:noFill/>
        </p:spPr>
        <p:txBody>
          <a:bodyPr wrap="square" rtlCol="0">
            <a:spAutoFit/>
          </a:bodyPr>
          <a:lstStyle/>
          <a:p>
            <a:r>
              <a:rPr lang="en-US" b="1" dirty="0"/>
              <a:t>8</a:t>
            </a:r>
            <a:endParaRPr lang="en-US" b="1" dirty="0"/>
          </a:p>
        </p:txBody>
      </p:sp>
      <p:sp>
        <p:nvSpPr>
          <p:cNvPr id="27" name="TextBox 26"/>
          <p:cNvSpPr txBox="1"/>
          <p:nvPr/>
        </p:nvSpPr>
        <p:spPr>
          <a:xfrm>
            <a:off x="4966122" y="4811120"/>
            <a:ext cx="381000" cy="369332"/>
          </a:xfrm>
          <a:prstGeom prst="rect">
            <a:avLst/>
          </a:prstGeom>
          <a:noFill/>
        </p:spPr>
        <p:txBody>
          <a:bodyPr wrap="square" rtlCol="0">
            <a:spAutoFit/>
          </a:bodyPr>
          <a:lstStyle/>
          <a:p>
            <a:r>
              <a:rPr lang="en-US" b="1" dirty="0"/>
              <a:t>8</a:t>
            </a:r>
            <a:endParaRPr lang="en-US" b="1" dirty="0"/>
          </a:p>
        </p:txBody>
      </p:sp>
      <p:sp>
        <p:nvSpPr>
          <p:cNvPr id="28" name="TextBox 27"/>
          <p:cNvSpPr txBox="1"/>
          <p:nvPr/>
        </p:nvSpPr>
        <p:spPr>
          <a:xfrm>
            <a:off x="5249896" y="4813750"/>
            <a:ext cx="814572" cy="369332"/>
          </a:xfrm>
          <a:prstGeom prst="rect">
            <a:avLst/>
          </a:prstGeom>
          <a:noFill/>
        </p:spPr>
        <p:txBody>
          <a:bodyPr wrap="square" rtlCol="0">
            <a:spAutoFit/>
          </a:bodyPr>
          <a:lstStyle/>
          <a:p>
            <a:r>
              <a:rPr lang="en-US" b="1" dirty="0" smtClean="0"/>
              <a:t>10</a:t>
            </a:r>
            <a:endParaRPr lang="en-US" b="1" dirty="0"/>
          </a:p>
        </p:txBody>
      </p:sp>
      <p:sp>
        <p:nvSpPr>
          <p:cNvPr id="29" name="TextBox 28"/>
          <p:cNvSpPr txBox="1"/>
          <p:nvPr/>
        </p:nvSpPr>
        <p:spPr>
          <a:xfrm>
            <a:off x="3612932" y="5830669"/>
            <a:ext cx="2667000" cy="646331"/>
          </a:xfrm>
          <a:prstGeom prst="rect">
            <a:avLst/>
          </a:prstGeom>
          <a:noFill/>
        </p:spPr>
        <p:txBody>
          <a:bodyPr wrap="square" rtlCol="0">
            <a:spAutoFit/>
          </a:bodyPr>
          <a:lstStyle/>
          <a:p>
            <a:r>
              <a:rPr lang="en-US" sz="3600" dirty="0" smtClean="0"/>
              <a:t>8 8 8 8 8 8</a:t>
            </a:r>
            <a:endParaRPr lang="en-US" sz="3600" dirty="0"/>
          </a:p>
        </p:txBody>
      </p:sp>
      <p:sp>
        <p:nvSpPr>
          <p:cNvPr id="30" name="TextBox 29"/>
          <p:cNvSpPr txBox="1"/>
          <p:nvPr/>
        </p:nvSpPr>
        <p:spPr>
          <a:xfrm>
            <a:off x="0" y="6544270"/>
            <a:ext cx="6858000" cy="923330"/>
          </a:xfrm>
          <a:prstGeom prst="rect">
            <a:avLst/>
          </a:prstGeom>
          <a:noFill/>
        </p:spPr>
        <p:txBody>
          <a:bodyPr wrap="square" rtlCol="0">
            <a:spAutoFit/>
          </a:bodyPr>
          <a:lstStyle/>
          <a:p>
            <a:pPr algn="ctr"/>
            <a:r>
              <a:rPr lang="en-US" b="1" dirty="0" smtClean="0"/>
              <a:t>Method 2 – Using Another Example: What if you did 10,000 – 1 (in base 10)? You would get 9,999, right? When you’re in base 9, you use 8’s instead of 9’s. Wherever you would normally put a 9, put an 8!</a:t>
            </a:r>
            <a:endParaRPr lang="en-US" b="1" dirty="0"/>
          </a:p>
        </p:txBody>
      </p:sp>
      <p:sp>
        <p:nvSpPr>
          <p:cNvPr id="31" name="TextBox 30"/>
          <p:cNvSpPr txBox="1"/>
          <p:nvPr/>
        </p:nvSpPr>
        <p:spPr>
          <a:xfrm>
            <a:off x="0" y="7611070"/>
            <a:ext cx="6858000" cy="707886"/>
          </a:xfrm>
          <a:prstGeom prst="rect">
            <a:avLst/>
          </a:prstGeom>
          <a:noFill/>
        </p:spPr>
        <p:txBody>
          <a:bodyPr wrap="square" rtlCol="0">
            <a:spAutoFit/>
          </a:bodyPr>
          <a:lstStyle/>
          <a:p>
            <a:pPr algn="ctr"/>
            <a:r>
              <a:rPr lang="en-US" sz="2000" b="1" dirty="0" smtClean="0">
                <a:solidFill>
                  <a:schemeClr val="accent4">
                    <a:lumMod val="50000"/>
                  </a:schemeClr>
                </a:solidFill>
              </a:rPr>
              <a:t>The two methods are very similar, so it doesn’t matter which one you pick. No matter what, your answer is…</a:t>
            </a:r>
            <a:endParaRPr lang="en-US" sz="2000" b="1" dirty="0">
              <a:solidFill>
                <a:schemeClr val="accent4">
                  <a:lumMod val="50000"/>
                </a:schemeClr>
              </a:solidFill>
            </a:endParaRPr>
          </a:p>
        </p:txBody>
      </p:sp>
      <p:sp>
        <p:nvSpPr>
          <p:cNvPr id="32" name="Rectangle 31"/>
          <p:cNvSpPr/>
          <p:nvPr/>
        </p:nvSpPr>
        <p:spPr>
          <a:xfrm>
            <a:off x="2667000" y="8360969"/>
            <a:ext cx="1524000" cy="523220"/>
          </a:xfrm>
          <a:prstGeom prst="rect">
            <a:avLst/>
          </a:prstGeom>
          <a:ln w="76200"/>
        </p:spPr>
        <p:style>
          <a:lnRef idx="2">
            <a:schemeClr val="accent4"/>
          </a:lnRef>
          <a:fillRef idx="1">
            <a:schemeClr val="lt1"/>
          </a:fillRef>
          <a:effectRef idx="0">
            <a:schemeClr val="accent4"/>
          </a:effectRef>
          <a:fontRef idx="minor">
            <a:schemeClr val="dk1"/>
          </a:fontRef>
        </p:style>
        <p:txBody>
          <a:bodyPr wrap="square">
            <a:spAutoFit/>
          </a:bodyPr>
          <a:lstStyle/>
          <a:p>
            <a:r>
              <a:rPr lang="en-US" sz="2800" dirty="0" smtClean="0"/>
              <a:t>888,888</a:t>
            </a:r>
            <a:r>
              <a:rPr lang="en-US" sz="2800" baseline="-25000" dirty="0" smtClean="0"/>
              <a:t>9</a:t>
            </a:r>
            <a:endParaRPr lang="en-US" sz="2800" baseline="-25000" dirty="0"/>
          </a:p>
        </p:txBody>
      </p:sp>
    </p:spTree>
    <p:extLst>
      <p:ext uri="{BB962C8B-B14F-4D97-AF65-F5344CB8AC3E}">
        <p14:creationId xmlns:p14="http://schemas.microsoft.com/office/powerpoint/2010/main" val="361823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p:sp>
        <p:nvSpPr>
          <p:cNvPr id="3" name="Content Placeholder 2"/>
          <p:cNvSpPr>
            <a:spLocks noGrp="1"/>
          </p:cNvSpPr>
          <p:nvPr>
            <p:ph idx="1"/>
          </p:nvPr>
        </p:nvSpPr>
        <p:spPr>
          <a:xfrm>
            <a:off x="342900" y="609600"/>
            <a:ext cx="6172200" cy="7086599"/>
          </a:xfrm>
        </p:spPr>
        <p:txBody>
          <a:bodyPr/>
          <a:lstStyle/>
          <a:p>
            <a:pPr marL="514350" indent="-514350">
              <a:buFont typeface="+mj-lt"/>
              <a:buAutoNum type="arabicPeriod" startAt="5"/>
            </a:pPr>
            <a:r>
              <a:rPr lang="en-US" sz="2400" dirty="0"/>
              <a:t>Balanced tertiary is a  system in which numbers are written as </a:t>
            </a:r>
            <a:r>
              <a:rPr lang="en-US" sz="2400" u="sng" dirty="0"/>
              <a:t>1 </a:t>
            </a:r>
            <a:r>
              <a:rPr lang="en-US" sz="2400" dirty="0"/>
              <a:t> (negative 1), 0, and 1 with the base 3. Look on board for example. Calculate (1</a:t>
            </a:r>
            <a:r>
              <a:rPr lang="en-US" sz="2400" u="sng" dirty="0"/>
              <a:t>1</a:t>
            </a:r>
            <a:r>
              <a:rPr lang="en-US" sz="2400" dirty="0"/>
              <a:t>00)(</a:t>
            </a:r>
            <a:r>
              <a:rPr lang="en-US" sz="2400" u="sng" dirty="0"/>
              <a:t>1</a:t>
            </a:r>
            <a:r>
              <a:rPr lang="en-US" sz="2400" dirty="0"/>
              <a:t>1) + (1</a:t>
            </a:r>
            <a:r>
              <a:rPr lang="en-US" sz="2400" u="sng" dirty="0"/>
              <a:t>1</a:t>
            </a:r>
            <a:r>
              <a:rPr lang="en-US" sz="2400" dirty="0"/>
              <a:t>1) and write the answer in balanced tertiary.</a:t>
            </a:r>
          </a:p>
          <a:p>
            <a:pPr marL="514350" indent="-514350">
              <a:buFont typeface="+mj-lt"/>
              <a:buAutoNum type="arabicPeriod" startAt="5"/>
            </a:pPr>
            <a:endParaRPr lang="en-US" sz="2400" dirty="0"/>
          </a:p>
          <a:p>
            <a:pPr marL="514350" indent="-514350">
              <a:buFont typeface="+mj-lt"/>
              <a:buAutoNum type="arabicPeriod" startAt="5"/>
            </a:pPr>
            <a:endParaRPr lang="en-US" dirty="0"/>
          </a:p>
        </p:txBody>
      </p:sp>
      <p:sp>
        <p:nvSpPr>
          <p:cNvPr id="4" name="TextBox 3"/>
          <p:cNvSpPr txBox="1"/>
          <p:nvPr/>
        </p:nvSpPr>
        <p:spPr>
          <a:xfrm>
            <a:off x="0" y="2501464"/>
            <a:ext cx="6858000" cy="477054"/>
          </a:xfrm>
          <a:prstGeom prst="rect">
            <a:avLst/>
          </a:prstGeom>
          <a:noFill/>
        </p:spPr>
        <p:txBody>
          <a:bodyPr wrap="square" rtlCol="0">
            <a:spAutoFit/>
          </a:bodyPr>
          <a:lstStyle/>
          <a:p>
            <a:pPr algn="ctr"/>
            <a:r>
              <a:rPr lang="en-US" sz="2500" b="1" dirty="0" smtClean="0">
                <a:solidFill>
                  <a:schemeClr val="accent2"/>
                </a:solidFill>
              </a:rPr>
              <a:t>Example:  10</a:t>
            </a:r>
            <a:r>
              <a:rPr lang="en-US" sz="2500" b="1" u="sng" dirty="0" smtClean="0">
                <a:solidFill>
                  <a:schemeClr val="accent2"/>
                </a:solidFill>
              </a:rPr>
              <a:t>1</a:t>
            </a:r>
            <a:r>
              <a:rPr lang="en-US" sz="2500" b="1" dirty="0" smtClean="0">
                <a:solidFill>
                  <a:schemeClr val="accent2"/>
                </a:solidFill>
              </a:rPr>
              <a:t>1 = (1)3</a:t>
            </a:r>
            <a:r>
              <a:rPr lang="en-US" sz="2500" b="1" baseline="30000" dirty="0" smtClean="0">
                <a:solidFill>
                  <a:schemeClr val="accent2"/>
                </a:solidFill>
              </a:rPr>
              <a:t>3</a:t>
            </a:r>
            <a:r>
              <a:rPr lang="en-US" sz="2500" b="1" dirty="0" smtClean="0">
                <a:solidFill>
                  <a:schemeClr val="accent2"/>
                </a:solidFill>
              </a:rPr>
              <a:t> + (0)3</a:t>
            </a:r>
            <a:r>
              <a:rPr lang="en-US" sz="2500" b="1" baseline="30000" dirty="0" smtClean="0">
                <a:solidFill>
                  <a:schemeClr val="accent2"/>
                </a:solidFill>
              </a:rPr>
              <a:t>2</a:t>
            </a:r>
            <a:r>
              <a:rPr lang="en-US" sz="2500" b="1" dirty="0" smtClean="0">
                <a:solidFill>
                  <a:schemeClr val="accent2"/>
                </a:solidFill>
              </a:rPr>
              <a:t> + (-1)3</a:t>
            </a:r>
            <a:r>
              <a:rPr lang="en-US" sz="2500" b="1" baseline="30000" dirty="0" smtClean="0">
                <a:solidFill>
                  <a:schemeClr val="accent2"/>
                </a:solidFill>
              </a:rPr>
              <a:t>1</a:t>
            </a:r>
            <a:r>
              <a:rPr lang="en-US" sz="2500" b="1" dirty="0" smtClean="0">
                <a:solidFill>
                  <a:schemeClr val="accent2"/>
                </a:solidFill>
              </a:rPr>
              <a:t> + (1)3</a:t>
            </a:r>
            <a:r>
              <a:rPr lang="en-US" sz="2500" b="1" baseline="30000" dirty="0" smtClean="0">
                <a:solidFill>
                  <a:schemeClr val="accent2"/>
                </a:solidFill>
              </a:rPr>
              <a:t>0</a:t>
            </a:r>
            <a:r>
              <a:rPr lang="en-US" sz="2500" b="1" dirty="0" smtClean="0">
                <a:solidFill>
                  <a:schemeClr val="accent2"/>
                </a:solidFill>
              </a:rPr>
              <a:t> = 25</a:t>
            </a:r>
            <a:endParaRPr lang="en-US" sz="2500" b="1" dirty="0">
              <a:solidFill>
                <a:schemeClr val="accent2"/>
              </a:solidFill>
            </a:endParaRPr>
          </a:p>
        </p:txBody>
      </p:sp>
      <p:sp>
        <p:nvSpPr>
          <p:cNvPr id="6" name="TextBox 5"/>
          <p:cNvSpPr txBox="1"/>
          <p:nvPr/>
        </p:nvSpPr>
        <p:spPr>
          <a:xfrm>
            <a:off x="304800" y="4106910"/>
            <a:ext cx="6172200" cy="523220"/>
          </a:xfrm>
          <a:prstGeom prst="rect">
            <a:avLst/>
          </a:prstGeom>
          <a:noFill/>
        </p:spPr>
        <p:txBody>
          <a:bodyPr wrap="square" rtlCol="0">
            <a:spAutoFit/>
          </a:bodyPr>
          <a:lstStyle/>
          <a:p>
            <a:r>
              <a:rPr lang="en-US" sz="2800" b="1" dirty="0" smtClean="0"/>
              <a:t>1</a:t>
            </a:r>
            <a:r>
              <a:rPr lang="en-US" sz="2800" b="1" u="sng" dirty="0" smtClean="0"/>
              <a:t>1</a:t>
            </a:r>
            <a:r>
              <a:rPr lang="en-US" sz="2800" b="1" dirty="0" smtClean="0"/>
              <a:t>00 = (1)3</a:t>
            </a:r>
            <a:r>
              <a:rPr lang="en-US" sz="2800" b="1" baseline="30000" dirty="0" smtClean="0"/>
              <a:t>3</a:t>
            </a:r>
            <a:r>
              <a:rPr lang="en-US" sz="2800" b="1" dirty="0" smtClean="0"/>
              <a:t> + (-1)3</a:t>
            </a:r>
            <a:r>
              <a:rPr lang="en-US" sz="2800" b="1" baseline="30000" dirty="0" smtClean="0"/>
              <a:t>2</a:t>
            </a:r>
            <a:r>
              <a:rPr lang="en-US" sz="2800" b="1" dirty="0" smtClean="0"/>
              <a:t> + (0)3</a:t>
            </a:r>
            <a:r>
              <a:rPr lang="en-US" sz="2800" b="1" baseline="30000" dirty="0" smtClean="0"/>
              <a:t>1</a:t>
            </a:r>
            <a:r>
              <a:rPr lang="en-US" sz="2800" b="1" dirty="0" smtClean="0"/>
              <a:t> + (0)3</a:t>
            </a:r>
            <a:r>
              <a:rPr lang="en-US" sz="2800" b="1" baseline="30000" dirty="0" smtClean="0"/>
              <a:t>0</a:t>
            </a:r>
            <a:r>
              <a:rPr lang="en-US" sz="2800" b="1" dirty="0" smtClean="0"/>
              <a:t> = 18</a:t>
            </a:r>
            <a:endParaRPr lang="en-US" sz="2800" b="1" dirty="0"/>
          </a:p>
        </p:txBody>
      </p:sp>
      <p:sp>
        <p:nvSpPr>
          <p:cNvPr id="7" name="TextBox 6"/>
          <p:cNvSpPr txBox="1"/>
          <p:nvPr/>
        </p:nvSpPr>
        <p:spPr>
          <a:xfrm>
            <a:off x="304800" y="4792710"/>
            <a:ext cx="6172200" cy="523220"/>
          </a:xfrm>
          <a:prstGeom prst="rect">
            <a:avLst/>
          </a:prstGeom>
          <a:noFill/>
        </p:spPr>
        <p:txBody>
          <a:bodyPr wrap="square" rtlCol="0">
            <a:spAutoFit/>
          </a:bodyPr>
          <a:lstStyle/>
          <a:p>
            <a:r>
              <a:rPr lang="en-US" sz="2800" b="1" u="sng" dirty="0" smtClean="0"/>
              <a:t>1</a:t>
            </a:r>
            <a:r>
              <a:rPr lang="en-US" sz="2800" b="1" dirty="0" smtClean="0"/>
              <a:t>1 = (-1)3</a:t>
            </a:r>
            <a:r>
              <a:rPr lang="en-US" sz="2800" b="1" baseline="30000" dirty="0" smtClean="0"/>
              <a:t>1</a:t>
            </a:r>
            <a:r>
              <a:rPr lang="en-US" sz="2800" b="1" dirty="0" smtClean="0"/>
              <a:t> + (1)3</a:t>
            </a:r>
            <a:r>
              <a:rPr lang="en-US" sz="2800" b="1" baseline="30000" dirty="0" smtClean="0"/>
              <a:t>0</a:t>
            </a:r>
            <a:r>
              <a:rPr lang="en-US" sz="2800" b="1" dirty="0" smtClean="0"/>
              <a:t> = -2</a:t>
            </a:r>
            <a:endParaRPr lang="en-US" sz="2800" b="1" dirty="0"/>
          </a:p>
        </p:txBody>
      </p:sp>
      <p:sp>
        <p:nvSpPr>
          <p:cNvPr id="8" name="TextBox 7"/>
          <p:cNvSpPr txBox="1"/>
          <p:nvPr/>
        </p:nvSpPr>
        <p:spPr>
          <a:xfrm>
            <a:off x="1143000" y="3022937"/>
            <a:ext cx="4724400" cy="1015663"/>
          </a:xfrm>
          <a:prstGeom prst="rect">
            <a:avLst/>
          </a:prstGeom>
          <a:noFill/>
        </p:spPr>
        <p:txBody>
          <a:bodyPr wrap="square" rtlCol="0">
            <a:spAutoFit/>
          </a:bodyPr>
          <a:lstStyle/>
          <a:p>
            <a:r>
              <a:rPr lang="en-US" sz="2000" b="1" dirty="0" smtClean="0">
                <a:solidFill>
                  <a:schemeClr val="accent5">
                    <a:lumMod val="75000"/>
                  </a:schemeClr>
                </a:solidFill>
              </a:rPr>
              <a:t>For this problem, I’d suggest converting to base 10, doing the calculations, and then converting back to balanced tertiary </a:t>
            </a:r>
            <a:r>
              <a:rPr lang="en-US" sz="2000" b="1" dirty="0" smtClean="0">
                <a:solidFill>
                  <a:schemeClr val="accent5">
                    <a:lumMod val="75000"/>
                  </a:schemeClr>
                </a:solidFill>
                <a:sym typeface="Wingdings" pitchFamily="2" charset="2"/>
              </a:rPr>
              <a:t></a:t>
            </a:r>
            <a:endParaRPr lang="en-US" sz="2000" b="1" dirty="0">
              <a:solidFill>
                <a:schemeClr val="accent5">
                  <a:lumMod val="75000"/>
                </a:schemeClr>
              </a:solidFill>
            </a:endParaRPr>
          </a:p>
        </p:txBody>
      </p:sp>
      <p:sp>
        <p:nvSpPr>
          <p:cNvPr id="9" name="TextBox 8"/>
          <p:cNvSpPr txBox="1"/>
          <p:nvPr/>
        </p:nvSpPr>
        <p:spPr>
          <a:xfrm>
            <a:off x="304800" y="5488690"/>
            <a:ext cx="6172200" cy="523220"/>
          </a:xfrm>
          <a:prstGeom prst="rect">
            <a:avLst/>
          </a:prstGeom>
          <a:noFill/>
        </p:spPr>
        <p:txBody>
          <a:bodyPr wrap="square" rtlCol="0">
            <a:spAutoFit/>
          </a:bodyPr>
          <a:lstStyle/>
          <a:p>
            <a:r>
              <a:rPr lang="en-US" sz="2800" b="1" dirty="0" smtClean="0"/>
              <a:t>1</a:t>
            </a:r>
            <a:r>
              <a:rPr lang="en-US" sz="2800" b="1" u="sng" dirty="0" smtClean="0"/>
              <a:t>1</a:t>
            </a:r>
            <a:r>
              <a:rPr lang="en-US" sz="2800" b="1" dirty="0" smtClean="0"/>
              <a:t>1 = (1)3</a:t>
            </a:r>
            <a:r>
              <a:rPr lang="en-US" sz="2800" b="1" baseline="30000" dirty="0" smtClean="0"/>
              <a:t>2</a:t>
            </a:r>
            <a:r>
              <a:rPr lang="en-US" sz="2800" b="1" dirty="0" smtClean="0"/>
              <a:t> + (-1)3</a:t>
            </a:r>
            <a:r>
              <a:rPr lang="en-US" sz="2800" b="1" baseline="30000" dirty="0" smtClean="0"/>
              <a:t>1</a:t>
            </a:r>
            <a:r>
              <a:rPr lang="en-US" sz="2800" b="1" dirty="0" smtClean="0"/>
              <a:t> + (1)3</a:t>
            </a:r>
            <a:r>
              <a:rPr lang="en-US" sz="2800" b="1" baseline="30000" dirty="0" smtClean="0"/>
              <a:t>0</a:t>
            </a:r>
            <a:r>
              <a:rPr lang="en-US" sz="2800" b="1" dirty="0" smtClean="0"/>
              <a:t> = 7</a:t>
            </a:r>
            <a:endParaRPr lang="en-US" sz="2800" b="1" dirty="0"/>
          </a:p>
        </p:txBody>
      </p:sp>
      <p:sp>
        <p:nvSpPr>
          <p:cNvPr id="10" name="TextBox 9"/>
          <p:cNvSpPr txBox="1"/>
          <p:nvPr/>
        </p:nvSpPr>
        <p:spPr>
          <a:xfrm>
            <a:off x="381000" y="6174490"/>
            <a:ext cx="4648200" cy="523220"/>
          </a:xfrm>
          <a:prstGeom prst="rect">
            <a:avLst/>
          </a:prstGeom>
          <a:noFill/>
        </p:spPr>
        <p:txBody>
          <a:bodyPr wrap="square" rtlCol="0">
            <a:spAutoFit/>
          </a:bodyPr>
          <a:lstStyle/>
          <a:p>
            <a:r>
              <a:rPr lang="en-US" sz="2800" b="1" dirty="0" smtClean="0"/>
              <a:t>Final result: (18)(-2) + 7 = -29</a:t>
            </a:r>
            <a:endParaRPr lang="en-US" sz="2800" b="1" dirty="0"/>
          </a:p>
        </p:txBody>
      </p:sp>
      <p:sp>
        <p:nvSpPr>
          <p:cNvPr id="11" name="TextBox 10"/>
          <p:cNvSpPr txBox="1"/>
          <p:nvPr/>
        </p:nvSpPr>
        <p:spPr>
          <a:xfrm>
            <a:off x="0" y="6654251"/>
            <a:ext cx="6858000" cy="400110"/>
          </a:xfrm>
          <a:prstGeom prst="rect">
            <a:avLst/>
          </a:prstGeom>
          <a:noFill/>
        </p:spPr>
        <p:txBody>
          <a:bodyPr wrap="square" rtlCol="0">
            <a:spAutoFit/>
          </a:bodyPr>
          <a:lstStyle/>
          <a:p>
            <a:pPr algn="ctr"/>
            <a:r>
              <a:rPr lang="en-US" sz="2000" b="1" dirty="0" smtClean="0">
                <a:solidFill>
                  <a:schemeClr val="accent5">
                    <a:lumMod val="75000"/>
                  </a:schemeClr>
                </a:solidFill>
              </a:rPr>
              <a:t>How do you convert back to balanced tertiary… I’d use a table.</a:t>
            </a:r>
            <a:endParaRPr lang="en-US" sz="2000" b="1" dirty="0">
              <a:solidFill>
                <a:schemeClr val="accent5">
                  <a:lumMod val="75000"/>
                </a:schemeClr>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3472244194"/>
              </p:ext>
            </p:extLst>
          </p:nvPr>
        </p:nvGraphicFramePr>
        <p:xfrm>
          <a:off x="4648200" y="7154910"/>
          <a:ext cx="1981200" cy="731520"/>
        </p:xfrm>
        <a:graphic>
          <a:graphicData uri="http://schemas.openxmlformats.org/drawingml/2006/table">
            <a:tbl>
              <a:tblPr firstRow="1" bandRow="1">
                <a:tableStyleId>{9D7B26C5-4107-4FEC-AEDC-1716B250A1EF}</a:tableStyleId>
              </a:tblPr>
              <a:tblGrid>
                <a:gridCol w="495300"/>
                <a:gridCol w="495300"/>
                <a:gridCol w="495300"/>
                <a:gridCol w="495300"/>
              </a:tblGrid>
              <a:tr h="213360">
                <a:tc>
                  <a:txBody>
                    <a:bodyPr/>
                    <a:lstStyle/>
                    <a:p>
                      <a:pPr algn="ctr"/>
                      <a:r>
                        <a:rPr lang="en-US" u="sng" dirty="0" smtClean="0"/>
                        <a:t>1</a:t>
                      </a:r>
                      <a:endParaRPr lang="en-US" u="sng" dirty="0"/>
                    </a:p>
                  </a:txBody>
                  <a:tcPr/>
                </a:tc>
                <a:tc>
                  <a:txBody>
                    <a:bodyPr/>
                    <a:lstStyle/>
                    <a:p>
                      <a:pPr algn="ctr"/>
                      <a:r>
                        <a:rPr lang="en-US" dirty="0" smtClean="0"/>
                        <a:t>0</a:t>
                      </a:r>
                      <a:endParaRPr lang="en-US" dirty="0"/>
                    </a:p>
                  </a:txBody>
                  <a:tcPr/>
                </a:tc>
                <a:tc>
                  <a:txBody>
                    <a:bodyPr/>
                    <a:lstStyle/>
                    <a:p>
                      <a:pPr algn="ctr"/>
                      <a:r>
                        <a:rPr lang="en-US" u="sng" dirty="0" smtClean="0"/>
                        <a:t>1</a:t>
                      </a:r>
                      <a:endParaRPr lang="en-US" u="sng" dirty="0"/>
                    </a:p>
                  </a:txBody>
                  <a:tcPr/>
                </a:tc>
                <a:tc>
                  <a:txBody>
                    <a:bodyPr/>
                    <a:lstStyle/>
                    <a:p>
                      <a:pPr algn="ctr"/>
                      <a:r>
                        <a:rPr lang="en-US" dirty="0" smtClean="0"/>
                        <a:t>1</a:t>
                      </a:r>
                      <a:endParaRPr lang="en-US" dirty="0"/>
                    </a:p>
                  </a:txBody>
                  <a:tcPr/>
                </a:tc>
              </a:tr>
              <a:tr h="342900">
                <a:tc>
                  <a:txBody>
                    <a:bodyPr/>
                    <a:lstStyle/>
                    <a:p>
                      <a:pPr algn="ctr"/>
                      <a:r>
                        <a:rPr lang="en-US" baseline="0" dirty="0" smtClean="0"/>
                        <a:t>3</a:t>
                      </a:r>
                      <a:r>
                        <a:rPr lang="en-US" baseline="30000" dirty="0" smtClean="0"/>
                        <a:t>3</a:t>
                      </a:r>
                      <a:endParaRPr lang="en-US" baseline="30000" dirty="0"/>
                    </a:p>
                  </a:txBody>
                  <a:tcPr/>
                </a:tc>
                <a:tc>
                  <a:txBody>
                    <a:bodyPr/>
                    <a:lstStyle/>
                    <a:p>
                      <a:pPr algn="ctr"/>
                      <a:r>
                        <a:rPr lang="en-US" baseline="0" dirty="0" smtClean="0"/>
                        <a:t>3</a:t>
                      </a:r>
                      <a:r>
                        <a:rPr lang="en-US" baseline="30000" dirty="0" smtClean="0"/>
                        <a:t>2</a:t>
                      </a:r>
                      <a:endParaRPr lang="en-US" baseline="30000" dirty="0"/>
                    </a:p>
                  </a:txBody>
                  <a:tcPr/>
                </a:tc>
                <a:tc>
                  <a:txBody>
                    <a:bodyPr/>
                    <a:lstStyle/>
                    <a:p>
                      <a:pPr algn="ctr"/>
                      <a:r>
                        <a:rPr lang="en-US" dirty="0" smtClean="0"/>
                        <a:t>3</a:t>
                      </a:r>
                      <a:r>
                        <a:rPr lang="en-US" baseline="30000" dirty="0" smtClean="0"/>
                        <a:t>1</a:t>
                      </a:r>
                      <a:endParaRPr lang="en-US" baseline="30000" dirty="0"/>
                    </a:p>
                  </a:txBody>
                  <a:tcPr/>
                </a:tc>
                <a:tc>
                  <a:txBody>
                    <a:bodyPr/>
                    <a:lstStyle/>
                    <a:p>
                      <a:pPr algn="ctr"/>
                      <a:r>
                        <a:rPr lang="en-US" dirty="0" smtClean="0"/>
                        <a:t>3</a:t>
                      </a:r>
                      <a:r>
                        <a:rPr lang="en-US" baseline="30000" dirty="0" smtClean="0"/>
                        <a:t>0</a:t>
                      </a:r>
                      <a:endParaRPr lang="en-US" baseline="30000" dirty="0"/>
                    </a:p>
                  </a:txBody>
                  <a:tcPr/>
                </a:tc>
              </a:tr>
            </a:tbl>
          </a:graphicData>
        </a:graphic>
      </p:graphicFrame>
      <p:sp>
        <p:nvSpPr>
          <p:cNvPr id="13" name="TextBox 12"/>
          <p:cNvSpPr txBox="1"/>
          <p:nvPr/>
        </p:nvSpPr>
        <p:spPr>
          <a:xfrm>
            <a:off x="228600" y="7131077"/>
            <a:ext cx="4572000" cy="1261884"/>
          </a:xfrm>
          <a:prstGeom prst="rect">
            <a:avLst/>
          </a:prstGeom>
          <a:noFill/>
        </p:spPr>
        <p:txBody>
          <a:bodyPr wrap="square" rtlCol="0">
            <a:spAutoFit/>
          </a:bodyPr>
          <a:lstStyle/>
          <a:p>
            <a:r>
              <a:rPr lang="en-US" sz="1900" b="1" dirty="0" smtClean="0">
                <a:solidFill>
                  <a:schemeClr val="accent5">
                    <a:lumMod val="75000"/>
                  </a:schemeClr>
                </a:solidFill>
              </a:rPr>
              <a:t>We’re trying to get a negative number, so try placing -1 (</a:t>
            </a:r>
            <a:r>
              <a:rPr lang="en-US" sz="1900" b="1" u="sng" dirty="0" smtClean="0">
                <a:solidFill>
                  <a:schemeClr val="accent5">
                    <a:lumMod val="75000"/>
                  </a:schemeClr>
                </a:solidFill>
              </a:rPr>
              <a:t>1</a:t>
            </a:r>
            <a:r>
              <a:rPr lang="en-US" sz="1900" b="1" dirty="0" smtClean="0">
                <a:solidFill>
                  <a:schemeClr val="accent5">
                    <a:lumMod val="75000"/>
                  </a:schemeClr>
                </a:solidFill>
              </a:rPr>
              <a:t>) somewhere… I’d pick 3</a:t>
            </a:r>
            <a:r>
              <a:rPr lang="en-US" sz="1900" b="1" baseline="30000" dirty="0" smtClean="0">
                <a:solidFill>
                  <a:schemeClr val="accent5">
                    <a:lumMod val="75000"/>
                  </a:schemeClr>
                </a:solidFill>
              </a:rPr>
              <a:t>3 </a:t>
            </a:r>
            <a:r>
              <a:rPr lang="en-US" sz="1900" b="1" dirty="0" smtClean="0">
                <a:solidFill>
                  <a:schemeClr val="accent5">
                    <a:lumMod val="75000"/>
                  </a:schemeClr>
                </a:solidFill>
              </a:rPr>
              <a:t>because well, it’s the closest… You’re already at -27. But how do you get -2? </a:t>
            </a:r>
            <a:endParaRPr lang="en-US" sz="1900" b="1" baseline="30000" dirty="0">
              <a:solidFill>
                <a:schemeClr val="accent5">
                  <a:lumMod val="75000"/>
                </a:schemeClr>
              </a:solidFill>
            </a:endParaRPr>
          </a:p>
        </p:txBody>
      </p:sp>
      <p:sp>
        <p:nvSpPr>
          <p:cNvPr id="14" name="Rectangle 13"/>
          <p:cNvSpPr/>
          <p:nvPr/>
        </p:nvSpPr>
        <p:spPr>
          <a:xfrm>
            <a:off x="228600" y="8290081"/>
            <a:ext cx="6858000" cy="677108"/>
          </a:xfrm>
          <a:prstGeom prst="rect">
            <a:avLst/>
          </a:prstGeom>
        </p:spPr>
        <p:txBody>
          <a:bodyPr wrap="square">
            <a:spAutoFit/>
          </a:bodyPr>
          <a:lstStyle/>
          <a:p>
            <a:r>
              <a:rPr lang="en-US" sz="1900" b="1" dirty="0">
                <a:solidFill>
                  <a:schemeClr val="accent5">
                    <a:lumMod val="75000"/>
                  </a:schemeClr>
                </a:solidFill>
              </a:rPr>
              <a:t>2 is not a number you can use in this system… What about a combination of -3 + 1?</a:t>
            </a:r>
            <a:endParaRPr lang="en-US" sz="1900" b="1" baseline="30000" dirty="0">
              <a:solidFill>
                <a:schemeClr val="accent5">
                  <a:lumMod val="75000"/>
                </a:schemeClr>
              </a:solidFill>
            </a:endParaRPr>
          </a:p>
        </p:txBody>
      </p:sp>
      <p:sp>
        <p:nvSpPr>
          <p:cNvPr id="15" name="Rectangle 14"/>
          <p:cNvSpPr/>
          <p:nvPr/>
        </p:nvSpPr>
        <p:spPr>
          <a:xfrm>
            <a:off x="4648200" y="7146843"/>
            <a:ext cx="1981200" cy="389067"/>
          </a:xfrm>
          <a:prstGeom prst="rect">
            <a:avLst/>
          </a:prstGeom>
          <a:noFill/>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267217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p:sp>
        <p:nvSpPr>
          <p:cNvPr id="3" name="Content Placeholder 2"/>
          <p:cNvSpPr>
            <a:spLocks noGrp="1"/>
          </p:cNvSpPr>
          <p:nvPr>
            <p:ph idx="1"/>
          </p:nvPr>
        </p:nvSpPr>
        <p:spPr>
          <a:xfrm>
            <a:off x="342900" y="609600"/>
            <a:ext cx="6172200" cy="7086599"/>
          </a:xfrm>
        </p:spPr>
        <p:txBody>
          <a:bodyPr/>
          <a:lstStyle/>
          <a:p>
            <a:pPr marL="514350" indent="-514350">
              <a:buFont typeface="+mj-lt"/>
              <a:buAutoNum type="arabicPeriod" startAt="6"/>
            </a:pPr>
            <a:r>
              <a:rPr lang="en-US" sz="1800" dirty="0"/>
              <a:t>Bob can save the world in 5 hours. THE SUSHINATOR can save the world in 3 hours. How long will it take the two of them to save the world together (even though we all know THE SUSHINATOR can do it better)?</a:t>
            </a:r>
          </a:p>
          <a:p>
            <a:pPr marL="514350" indent="-514350">
              <a:buFont typeface="+mj-lt"/>
              <a:buAutoNum type="arabicPeriod" startAt="5"/>
            </a:pPr>
            <a:endParaRPr lang="en-US" sz="2400" dirty="0"/>
          </a:p>
          <a:p>
            <a:pPr marL="514350" indent="-514350">
              <a:buFont typeface="+mj-lt"/>
              <a:buAutoNum type="arabicPeriod" startAt="5"/>
            </a:pPr>
            <a:endParaRPr lang="en-US" dirty="0"/>
          </a:p>
        </p:txBody>
      </p:sp>
      <p:sp>
        <p:nvSpPr>
          <p:cNvPr id="4" name="TextBox 3"/>
          <p:cNvSpPr txBox="1"/>
          <p:nvPr/>
        </p:nvSpPr>
        <p:spPr>
          <a:xfrm>
            <a:off x="304800" y="1981200"/>
            <a:ext cx="2590800" cy="3416320"/>
          </a:xfrm>
          <a:prstGeom prst="rect">
            <a:avLst/>
          </a:prstGeom>
          <a:noFill/>
        </p:spPr>
        <p:txBody>
          <a:bodyPr wrap="square" rtlCol="0">
            <a:spAutoFit/>
          </a:bodyPr>
          <a:lstStyle/>
          <a:p>
            <a:r>
              <a:rPr lang="en-US" b="1" dirty="0" smtClean="0"/>
              <a:t>Let’s have B = 5 hours. That’s how long it takes for Bob to save the world.</a:t>
            </a:r>
          </a:p>
          <a:p>
            <a:endParaRPr lang="en-US" b="1" dirty="0"/>
          </a:p>
          <a:p>
            <a:r>
              <a:rPr lang="en-US" b="1" dirty="0" smtClean="0"/>
              <a:t>Let’s have S = 3 hours because that’s how long it takes for me to save the world. </a:t>
            </a:r>
          </a:p>
          <a:p>
            <a:endParaRPr lang="en-US" b="1" dirty="0"/>
          </a:p>
          <a:p>
            <a:r>
              <a:rPr lang="en-US" b="1" dirty="0" smtClean="0"/>
              <a:t>And can we all agree that we are saving one world?</a:t>
            </a:r>
            <a:endParaRPr lang="en-US" b="1" dirty="0"/>
          </a:p>
        </p:txBody>
      </p:sp>
      <p:sp>
        <p:nvSpPr>
          <p:cNvPr id="5" name="TextBox 4"/>
          <p:cNvSpPr txBox="1"/>
          <p:nvPr/>
        </p:nvSpPr>
        <p:spPr>
          <a:xfrm>
            <a:off x="2774732" y="2212430"/>
            <a:ext cx="2288628" cy="707886"/>
          </a:xfrm>
          <a:prstGeom prst="rect">
            <a:avLst/>
          </a:prstGeom>
          <a:noFill/>
        </p:spPr>
        <p:txBody>
          <a:bodyPr wrap="square" rtlCol="0">
            <a:spAutoFit/>
          </a:bodyPr>
          <a:lstStyle/>
          <a:p>
            <a:r>
              <a:rPr lang="en-US" sz="4000" b="1" dirty="0" smtClean="0"/>
              <a:t>5(   ) = 1</a:t>
            </a:r>
            <a:endParaRPr lang="en-US" sz="4000" b="1" dirty="0"/>
          </a:p>
        </p:txBody>
      </p:sp>
      <p:grpSp>
        <p:nvGrpSpPr>
          <p:cNvPr id="10" name="Group 9"/>
          <p:cNvGrpSpPr/>
          <p:nvPr/>
        </p:nvGrpSpPr>
        <p:grpSpPr>
          <a:xfrm>
            <a:off x="3266092" y="2165132"/>
            <a:ext cx="990600" cy="797202"/>
            <a:chOff x="-3457902" y="444064"/>
            <a:chExt cx="990600" cy="797202"/>
          </a:xfrm>
        </p:grpSpPr>
        <p:sp>
          <p:nvSpPr>
            <p:cNvPr id="6" name="TextBox 5"/>
            <p:cNvSpPr txBox="1"/>
            <p:nvPr/>
          </p:nvSpPr>
          <p:spPr>
            <a:xfrm>
              <a:off x="-3457902" y="444064"/>
              <a:ext cx="990600" cy="461665"/>
            </a:xfrm>
            <a:prstGeom prst="rect">
              <a:avLst/>
            </a:prstGeom>
            <a:noFill/>
          </p:spPr>
          <p:txBody>
            <a:bodyPr wrap="square" rtlCol="0">
              <a:spAutoFit/>
            </a:bodyPr>
            <a:lstStyle/>
            <a:p>
              <a:r>
                <a:rPr lang="en-US" sz="2400" b="1" dirty="0" smtClean="0"/>
                <a:t>1</a:t>
              </a:r>
              <a:endParaRPr lang="en-US" sz="2400" b="1" dirty="0"/>
            </a:p>
          </p:txBody>
        </p:sp>
        <p:sp>
          <p:nvSpPr>
            <p:cNvPr id="7" name="TextBox 6"/>
            <p:cNvSpPr txBox="1"/>
            <p:nvPr/>
          </p:nvSpPr>
          <p:spPr>
            <a:xfrm>
              <a:off x="-3457902" y="779601"/>
              <a:ext cx="990600" cy="461665"/>
            </a:xfrm>
            <a:prstGeom prst="rect">
              <a:avLst/>
            </a:prstGeom>
            <a:noFill/>
          </p:spPr>
          <p:txBody>
            <a:bodyPr wrap="square" rtlCol="0">
              <a:spAutoFit/>
            </a:bodyPr>
            <a:lstStyle/>
            <a:p>
              <a:r>
                <a:rPr lang="en-US" sz="2400" b="1" dirty="0"/>
                <a:t>B</a:t>
              </a:r>
            </a:p>
          </p:txBody>
        </p:sp>
        <p:cxnSp>
          <p:nvCxnSpPr>
            <p:cNvPr id="9" name="Straight Connector 8"/>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sp>
        <p:nvSpPr>
          <p:cNvPr id="15" name="TextBox 14"/>
          <p:cNvSpPr txBox="1"/>
          <p:nvPr/>
        </p:nvSpPr>
        <p:spPr>
          <a:xfrm>
            <a:off x="2774732" y="3596126"/>
            <a:ext cx="2288628" cy="707886"/>
          </a:xfrm>
          <a:prstGeom prst="rect">
            <a:avLst/>
          </a:prstGeom>
          <a:noFill/>
        </p:spPr>
        <p:txBody>
          <a:bodyPr wrap="square" rtlCol="0">
            <a:spAutoFit/>
          </a:bodyPr>
          <a:lstStyle/>
          <a:p>
            <a:r>
              <a:rPr lang="en-US" sz="4000" b="1" dirty="0"/>
              <a:t>3</a:t>
            </a:r>
            <a:r>
              <a:rPr lang="en-US" sz="4000" b="1" dirty="0" smtClean="0"/>
              <a:t>(   ) = 1</a:t>
            </a:r>
            <a:endParaRPr lang="en-US" sz="4000" b="1" dirty="0"/>
          </a:p>
        </p:txBody>
      </p:sp>
      <p:grpSp>
        <p:nvGrpSpPr>
          <p:cNvPr id="16" name="Group 15"/>
          <p:cNvGrpSpPr/>
          <p:nvPr/>
        </p:nvGrpSpPr>
        <p:grpSpPr>
          <a:xfrm>
            <a:off x="3266092" y="3548828"/>
            <a:ext cx="990600" cy="797202"/>
            <a:chOff x="-3457902" y="444064"/>
            <a:chExt cx="990600" cy="797202"/>
          </a:xfrm>
        </p:grpSpPr>
        <p:sp>
          <p:nvSpPr>
            <p:cNvPr id="17" name="TextBox 16"/>
            <p:cNvSpPr txBox="1"/>
            <p:nvPr/>
          </p:nvSpPr>
          <p:spPr>
            <a:xfrm>
              <a:off x="-3457902" y="444064"/>
              <a:ext cx="990600" cy="461665"/>
            </a:xfrm>
            <a:prstGeom prst="rect">
              <a:avLst/>
            </a:prstGeom>
            <a:noFill/>
          </p:spPr>
          <p:txBody>
            <a:bodyPr wrap="square" rtlCol="0">
              <a:spAutoFit/>
            </a:bodyPr>
            <a:lstStyle/>
            <a:p>
              <a:r>
                <a:rPr lang="en-US" sz="2400" b="1" dirty="0" smtClean="0"/>
                <a:t>1</a:t>
              </a:r>
              <a:endParaRPr lang="en-US" sz="2400" b="1" dirty="0"/>
            </a:p>
          </p:txBody>
        </p:sp>
        <p:sp>
          <p:nvSpPr>
            <p:cNvPr id="18" name="TextBox 17"/>
            <p:cNvSpPr txBox="1"/>
            <p:nvPr/>
          </p:nvSpPr>
          <p:spPr>
            <a:xfrm>
              <a:off x="-3457902" y="779601"/>
              <a:ext cx="990600" cy="461665"/>
            </a:xfrm>
            <a:prstGeom prst="rect">
              <a:avLst/>
            </a:prstGeom>
            <a:noFill/>
          </p:spPr>
          <p:txBody>
            <a:bodyPr wrap="square" rtlCol="0">
              <a:spAutoFit/>
            </a:bodyPr>
            <a:lstStyle/>
            <a:p>
              <a:r>
                <a:rPr lang="en-US" sz="2400" b="1" dirty="0" smtClean="0"/>
                <a:t>S</a:t>
              </a:r>
              <a:endParaRPr lang="en-US" sz="2400" b="1" dirty="0"/>
            </a:p>
          </p:txBody>
        </p:sp>
        <p:cxnSp>
          <p:nvCxnSpPr>
            <p:cNvPr id="19" name="Straight Connector 18"/>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sp>
        <p:nvSpPr>
          <p:cNvPr id="20" name="TextBox 19"/>
          <p:cNvSpPr txBox="1"/>
          <p:nvPr/>
        </p:nvSpPr>
        <p:spPr>
          <a:xfrm>
            <a:off x="4645570" y="1867841"/>
            <a:ext cx="2133600" cy="3693319"/>
          </a:xfrm>
          <a:prstGeom prst="rect">
            <a:avLst/>
          </a:prstGeom>
          <a:noFill/>
        </p:spPr>
        <p:txBody>
          <a:bodyPr wrap="square" rtlCol="0">
            <a:spAutoFit/>
          </a:bodyPr>
          <a:lstStyle/>
          <a:p>
            <a:pPr algn="r"/>
            <a:r>
              <a:rPr lang="en-US" b="1" dirty="0" smtClean="0"/>
              <a:t>The above equations aren’t really necessary to solve the problem, but hopefully you’ll understand them… Basically I multiplied the # of hours to save the world by the amount of world I saved in 1 hour. Do you see why that equals 1?</a:t>
            </a:r>
            <a:endParaRPr lang="en-US" b="1" dirty="0"/>
          </a:p>
        </p:txBody>
      </p:sp>
      <p:sp>
        <p:nvSpPr>
          <p:cNvPr id="46" name="TextBox 45"/>
          <p:cNvSpPr txBox="1"/>
          <p:nvPr/>
        </p:nvSpPr>
        <p:spPr>
          <a:xfrm>
            <a:off x="362604" y="5533072"/>
            <a:ext cx="6114396" cy="1477328"/>
          </a:xfrm>
          <a:prstGeom prst="rect">
            <a:avLst/>
          </a:prstGeom>
          <a:noFill/>
        </p:spPr>
        <p:txBody>
          <a:bodyPr wrap="square" rtlCol="0">
            <a:spAutoFit/>
          </a:bodyPr>
          <a:lstStyle/>
          <a:p>
            <a:pPr algn="ctr"/>
            <a:r>
              <a:rPr lang="en-US" b="1" dirty="0" smtClean="0">
                <a:solidFill>
                  <a:schemeClr val="accent6">
                    <a:lumMod val="75000"/>
                  </a:schemeClr>
                </a:solidFill>
              </a:rPr>
              <a:t>Now let’s combine our talents. We don’t know how long it takes… We’ll call that ‘x’. Now we need to multiply by how many </a:t>
            </a:r>
            <a:r>
              <a:rPr lang="en-US" b="1" dirty="0" smtClean="0">
                <a:solidFill>
                  <a:schemeClr val="accent6">
                    <a:lumMod val="75000"/>
                  </a:schemeClr>
                </a:solidFill>
              </a:rPr>
              <a:t>worlds </a:t>
            </a:r>
            <a:r>
              <a:rPr lang="en-US" b="1" dirty="0" smtClean="0">
                <a:solidFill>
                  <a:schemeClr val="accent6">
                    <a:lumMod val="75000"/>
                  </a:schemeClr>
                </a:solidFill>
              </a:rPr>
              <a:t>we can save in an hour… What is that? Just add the two fractions above!! And how many worlds are we saving? One. Now you have your equation, so just solve!!</a:t>
            </a:r>
            <a:endParaRPr lang="en-US" b="1" dirty="0">
              <a:solidFill>
                <a:schemeClr val="accent6">
                  <a:lumMod val="75000"/>
                </a:schemeClr>
              </a:solidFill>
            </a:endParaRPr>
          </a:p>
        </p:txBody>
      </p:sp>
      <p:grpSp>
        <p:nvGrpSpPr>
          <p:cNvPr id="47" name="Group 46"/>
          <p:cNvGrpSpPr/>
          <p:nvPr/>
        </p:nvGrpSpPr>
        <p:grpSpPr>
          <a:xfrm>
            <a:off x="2971800" y="2848302"/>
            <a:ext cx="990600" cy="797202"/>
            <a:chOff x="-3457902" y="444064"/>
            <a:chExt cx="990600" cy="797202"/>
          </a:xfrm>
        </p:grpSpPr>
        <p:sp>
          <p:nvSpPr>
            <p:cNvPr id="48" name="TextBox 47"/>
            <p:cNvSpPr txBox="1"/>
            <p:nvPr/>
          </p:nvSpPr>
          <p:spPr>
            <a:xfrm>
              <a:off x="-3457902" y="444064"/>
              <a:ext cx="990600" cy="461665"/>
            </a:xfrm>
            <a:prstGeom prst="rect">
              <a:avLst/>
            </a:prstGeom>
            <a:noFill/>
          </p:spPr>
          <p:txBody>
            <a:bodyPr wrap="square" rtlCol="0">
              <a:spAutoFit/>
            </a:bodyPr>
            <a:lstStyle/>
            <a:p>
              <a:r>
                <a:rPr lang="en-US" sz="2400" b="1" dirty="0" smtClean="0"/>
                <a:t>1</a:t>
              </a:r>
              <a:endParaRPr lang="en-US" sz="2400" b="1" dirty="0"/>
            </a:p>
          </p:txBody>
        </p:sp>
        <p:sp>
          <p:nvSpPr>
            <p:cNvPr id="49" name="TextBox 48"/>
            <p:cNvSpPr txBox="1"/>
            <p:nvPr/>
          </p:nvSpPr>
          <p:spPr>
            <a:xfrm>
              <a:off x="-3457902" y="779601"/>
              <a:ext cx="990600" cy="461665"/>
            </a:xfrm>
            <a:prstGeom prst="rect">
              <a:avLst/>
            </a:prstGeom>
            <a:noFill/>
          </p:spPr>
          <p:txBody>
            <a:bodyPr wrap="square" rtlCol="0">
              <a:spAutoFit/>
            </a:bodyPr>
            <a:lstStyle/>
            <a:p>
              <a:r>
                <a:rPr lang="en-US" sz="2400" b="1" dirty="0"/>
                <a:t>B</a:t>
              </a:r>
            </a:p>
          </p:txBody>
        </p:sp>
        <p:cxnSp>
          <p:nvCxnSpPr>
            <p:cNvPr id="50" name="Straight Connector 49"/>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grpSp>
        <p:nvGrpSpPr>
          <p:cNvPr id="51" name="Group 50"/>
          <p:cNvGrpSpPr/>
          <p:nvPr/>
        </p:nvGrpSpPr>
        <p:grpSpPr>
          <a:xfrm>
            <a:off x="2971800" y="4231998"/>
            <a:ext cx="990600" cy="797202"/>
            <a:chOff x="-3457902" y="444064"/>
            <a:chExt cx="990600" cy="797202"/>
          </a:xfrm>
        </p:grpSpPr>
        <p:sp>
          <p:nvSpPr>
            <p:cNvPr id="52" name="TextBox 51"/>
            <p:cNvSpPr txBox="1"/>
            <p:nvPr/>
          </p:nvSpPr>
          <p:spPr>
            <a:xfrm>
              <a:off x="-3457902" y="444064"/>
              <a:ext cx="990600" cy="461665"/>
            </a:xfrm>
            <a:prstGeom prst="rect">
              <a:avLst/>
            </a:prstGeom>
            <a:noFill/>
          </p:spPr>
          <p:txBody>
            <a:bodyPr wrap="square" rtlCol="0">
              <a:spAutoFit/>
            </a:bodyPr>
            <a:lstStyle/>
            <a:p>
              <a:r>
                <a:rPr lang="en-US" sz="2400" b="1" dirty="0" smtClean="0"/>
                <a:t>1</a:t>
              </a:r>
              <a:endParaRPr lang="en-US" sz="2400" b="1" dirty="0"/>
            </a:p>
          </p:txBody>
        </p:sp>
        <p:sp>
          <p:nvSpPr>
            <p:cNvPr id="53" name="TextBox 52"/>
            <p:cNvSpPr txBox="1"/>
            <p:nvPr/>
          </p:nvSpPr>
          <p:spPr>
            <a:xfrm>
              <a:off x="-3457902" y="779601"/>
              <a:ext cx="990600" cy="461665"/>
            </a:xfrm>
            <a:prstGeom prst="rect">
              <a:avLst/>
            </a:prstGeom>
            <a:noFill/>
          </p:spPr>
          <p:txBody>
            <a:bodyPr wrap="square" rtlCol="0">
              <a:spAutoFit/>
            </a:bodyPr>
            <a:lstStyle/>
            <a:p>
              <a:r>
                <a:rPr lang="en-US" sz="2400" b="1" dirty="0" smtClean="0"/>
                <a:t>S</a:t>
              </a:r>
              <a:endParaRPr lang="en-US" sz="2400" b="1" dirty="0"/>
            </a:p>
          </p:txBody>
        </p:sp>
        <p:cxnSp>
          <p:nvCxnSpPr>
            <p:cNvPr id="54" name="Straight Connector 53"/>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grpSp>
        <p:nvGrpSpPr>
          <p:cNvPr id="55" name="Group 54"/>
          <p:cNvGrpSpPr/>
          <p:nvPr/>
        </p:nvGrpSpPr>
        <p:grpSpPr>
          <a:xfrm>
            <a:off x="3505200" y="2848302"/>
            <a:ext cx="990600" cy="797202"/>
            <a:chOff x="-3457902" y="444064"/>
            <a:chExt cx="990600" cy="797202"/>
          </a:xfrm>
        </p:grpSpPr>
        <p:sp>
          <p:nvSpPr>
            <p:cNvPr id="56" name="TextBox 55"/>
            <p:cNvSpPr txBox="1"/>
            <p:nvPr/>
          </p:nvSpPr>
          <p:spPr>
            <a:xfrm>
              <a:off x="-3457902" y="444064"/>
              <a:ext cx="990600" cy="461665"/>
            </a:xfrm>
            <a:prstGeom prst="rect">
              <a:avLst/>
            </a:prstGeom>
            <a:noFill/>
          </p:spPr>
          <p:txBody>
            <a:bodyPr wrap="square" rtlCol="0">
              <a:spAutoFit/>
            </a:bodyPr>
            <a:lstStyle/>
            <a:p>
              <a:r>
                <a:rPr lang="en-US" sz="2400" b="1" dirty="0" smtClean="0"/>
                <a:t>1</a:t>
              </a:r>
              <a:endParaRPr lang="en-US" sz="2400" b="1" dirty="0"/>
            </a:p>
          </p:txBody>
        </p:sp>
        <p:sp>
          <p:nvSpPr>
            <p:cNvPr id="57" name="TextBox 56"/>
            <p:cNvSpPr txBox="1"/>
            <p:nvPr/>
          </p:nvSpPr>
          <p:spPr>
            <a:xfrm>
              <a:off x="-3457902" y="779601"/>
              <a:ext cx="990600" cy="461665"/>
            </a:xfrm>
            <a:prstGeom prst="rect">
              <a:avLst/>
            </a:prstGeom>
            <a:noFill/>
          </p:spPr>
          <p:txBody>
            <a:bodyPr wrap="square" rtlCol="0">
              <a:spAutoFit/>
            </a:bodyPr>
            <a:lstStyle/>
            <a:p>
              <a:r>
                <a:rPr lang="en-US" sz="2400" b="1" dirty="0" smtClean="0"/>
                <a:t>5</a:t>
              </a:r>
              <a:endParaRPr lang="en-US" sz="2400" b="1" dirty="0"/>
            </a:p>
          </p:txBody>
        </p:sp>
        <p:cxnSp>
          <p:nvCxnSpPr>
            <p:cNvPr id="58" name="Straight Connector 57"/>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grpSp>
        <p:nvGrpSpPr>
          <p:cNvPr id="59" name="Group 58"/>
          <p:cNvGrpSpPr/>
          <p:nvPr/>
        </p:nvGrpSpPr>
        <p:grpSpPr>
          <a:xfrm>
            <a:off x="3505200" y="4231998"/>
            <a:ext cx="990600" cy="797202"/>
            <a:chOff x="-3457902" y="444064"/>
            <a:chExt cx="990600" cy="797202"/>
          </a:xfrm>
        </p:grpSpPr>
        <p:sp>
          <p:nvSpPr>
            <p:cNvPr id="60" name="TextBox 59"/>
            <p:cNvSpPr txBox="1"/>
            <p:nvPr/>
          </p:nvSpPr>
          <p:spPr>
            <a:xfrm>
              <a:off x="-3457902" y="444064"/>
              <a:ext cx="990600" cy="461665"/>
            </a:xfrm>
            <a:prstGeom prst="rect">
              <a:avLst/>
            </a:prstGeom>
            <a:noFill/>
          </p:spPr>
          <p:txBody>
            <a:bodyPr wrap="square" rtlCol="0">
              <a:spAutoFit/>
            </a:bodyPr>
            <a:lstStyle/>
            <a:p>
              <a:r>
                <a:rPr lang="en-US" sz="2400" b="1" dirty="0" smtClean="0"/>
                <a:t>1</a:t>
              </a:r>
              <a:endParaRPr lang="en-US" sz="2400" b="1" dirty="0"/>
            </a:p>
          </p:txBody>
        </p:sp>
        <p:sp>
          <p:nvSpPr>
            <p:cNvPr id="61" name="TextBox 60"/>
            <p:cNvSpPr txBox="1"/>
            <p:nvPr/>
          </p:nvSpPr>
          <p:spPr>
            <a:xfrm>
              <a:off x="-3457902" y="779601"/>
              <a:ext cx="990600" cy="461665"/>
            </a:xfrm>
            <a:prstGeom prst="rect">
              <a:avLst/>
            </a:prstGeom>
            <a:noFill/>
          </p:spPr>
          <p:txBody>
            <a:bodyPr wrap="square" rtlCol="0">
              <a:spAutoFit/>
            </a:bodyPr>
            <a:lstStyle/>
            <a:p>
              <a:r>
                <a:rPr lang="en-US" sz="2400" b="1" dirty="0"/>
                <a:t>3</a:t>
              </a:r>
            </a:p>
          </p:txBody>
        </p:sp>
        <p:cxnSp>
          <p:nvCxnSpPr>
            <p:cNvPr id="62" name="Straight Connector 61"/>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sp>
        <p:nvSpPr>
          <p:cNvPr id="63" name="TextBox 62"/>
          <p:cNvSpPr txBox="1"/>
          <p:nvPr/>
        </p:nvSpPr>
        <p:spPr>
          <a:xfrm>
            <a:off x="3245068" y="2996237"/>
            <a:ext cx="838200" cy="461665"/>
          </a:xfrm>
          <a:prstGeom prst="rect">
            <a:avLst/>
          </a:prstGeom>
          <a:noFill/>
        </p:spPr>
        <p:txBody>
          <a:bodyPr wrap="square" rtlCol="0">
            <a:spAutoFit/>
          </a:bodyPr>
          <a:lstStyle/>
          <a:p>
            <a:r>
              <a:rPr lang="en-US" sz="2400" b="1" dirty="0" smtClean="0"/>
              <a:t>=</a:t>
            </a:r>
            <a:endParaRPr lang="en-US" sz="2400" b="1" dirty="0"/>
          </a:p>
        </p:txBody>
      </p:sp>
      <p:sp>
        <p:nvSpPr>
          <p:cNvPr id="64" name="TextBox 63"/>
          <p:cNvSpPr txBox="1"/>
          <p:nvPr/>
        </p:nvSpPr>
        <p:spPr>
          <a:xfrm>
            <a:off x="3245068" y="4412505"/>
            <a:ext cx="838200" cy="461665"/>
          </a:xfrm>
          <a:prstGeom prst="rect">
            <a:avLst/>
          </a:prstGeom>
          <a:noFill/>
        </p:spPr>
        <p:txBody>
          <a:bodyPr wrap="square" rtlCol="0">
            <a:spAutoFit/>
          </a:bodyPr>
          <a:lstStyle/>
          <a:p>
            <a:r>
              <a:rPr lang="en-US" sz="2400" b="1" dirty="0" smtClean="0"/>
              <a:t>=</a:t>
            </a:r>
            <a:endParaRPr lang="en-US" sz="2400" b="1" dirty="0"/>
          </a:p>
        </p:txBody>
      </p:sp>
      <p:sp>
        <p:nvSpPr>
          <p:cNvPr id="39" name="TextBox 38"/>
          <p:cNvSpPr txBox="1"/>
          <p:nvPr/>
        </p:nvSpPr>
        <p:spPr>
          <a:xfrm>
            <a:off x="304800" y="7140592"/>
            <a:ext cx="2582920" cy="707886"/>
          </a:xfrm>
          <a:prstGeom prst="rect">
            <a:avLst/>
          </a:prstGeom>
          <a:noFill/>
        </p:spPr>
        <p:txBody>
          <a:bodyPr wrap="square" rtlCol="0">
            <a:spAutoFit/>
          </a:bodyPr>
          <a:lstStyle/>
          <a:p>
            <a:r>
              <a:rPr lang="en-US" sz="4000" b="1" dirty="0" smtClean="0"/>
              <a:t>x(   </a:t>
            </a:r>
            <a:r>
              <a:rPr lang="en-US" sz="4000" b="1" dirty="0" smtClean="0"/>
              <a:t>+   )</a:t>
            </a:r>
            <a:r>
              <a:rPr lang="en-US" sz="4000" b="1" dirty="0" smtClean="0"/>
              <a:t> </a:t>
            </a:r>
            <a:r>
              <a:rPr lang="en-US" sz="4000" b="1" dirty="0" smtClean="0"/>
              <a:t>= 1</a:t>
            </a:r>
            <a:endParaRPr lang="en-US" sz="4000" b="1" dirty="0"/>
          </a:p>
        </p:txBody>
      </p:sp>
      <p:grpSp>
        <p:nvGrpSpPr>
          <p:cNvPr id="35" name="Group 34"/>
          <p:cNvGrpSpPr/>
          <p:nvPr/>
        </p:nvGrpSpPr>
        <p:grpSpPr>
          <a:xfrm>
            <a:off x="1392624" y="7086600"/>
            <a:ext cx="990600" cy="797202"/>
            <a:chOff x="-3457902" y="428298"/>
            <a:chExt cx="990600" cy="797202"/>
          </a:xfrm>
        </p:grpSpPr>
        <p:sp>
          <p:nvSpPr>
            <p:cNvPr id="36" name="TextBox 35"/>
            <p:cNvSpPr txBox="1"/>
            <p:nvPr/>
          </p:nvSpPr>
          <p:spPr>
            <a:xfrm>
              <a:off x="-3457902" y="428298"/>
              <a:ext cx="990600" cy="461665"/>
            </a:xfrm>
            <a:prstGeom prst="rect">
              <a:avLst/>
            </a:prstGeom>
            <a:noFill/>
          </p:spPr>
          <p:txBody>
            <a:bodyPr wrap="square" rtlCol="0">
              <a:spAutoFit/>
            </a:bodyPr>
            <a:lstStyle/>
            <a:p>
              <a:r>
                <a:rPr lang="en-US" sz="2400" b="1" dirty="0" smtClean="0"/>
                <a:t>1</a:t>
              </a:r>
              <a:endParaRPr lang="en-US" sz="2400" b="1" dirty="0"/>
            </a:p>
          </p:txBody>
        </p:sp>
        <p:sp>
          <p:nvSpPr>
            <p:cNvPr id="37" name="TextBox 36"/>
            <p:cNvSpPr txBox="1"/>
            <p:nvPr/>
          </p:nvSpPr>
          <p:spPr>
            <a:xfrm>
              <a:off x="-3457902" y="763835"/>
              <a:ext cx="990600" cy="461665"/>
            </a:xfrm>
            <a:prstGeom prst="rect">
              <a:avLst/>
            </a:prstGeom>
            <a:noFill/>
          </p:spPr>
          <p:txBody>
            <a:bodyPr wrap="square" rtlCol="0">
              <a:spAutoFit/>
            </a:bodyPr>
            <a:lstStyle/>
            <a:p>
              <a:r>
                <a:rPr lang="en-US" sz="2400" b="1" dirty="0" smtClean="0"/>
                <a:t>S</a:t>
              </a:r>
              <a:endParaRPr lang="en-US" sz="2400" b="1" dirty="0"/>
            </a:p>
          </p:txBody>
        </p:sp>
        <p:cxnSp>
          <p:nvCxnSpPr>
            <p:cNvPr id="38" name="Straight Connector 37"/>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grpSp>
        <p:nvGrpSpPr>
          <p:cNvPr id="40" name="Group 39"/>
          <p:cNvGrpSpPr/>
          <p:nvPr/>
        </p:nvGrpSpPr>
        <p:grpSpPr>
          <a:xfrm>
            <a:off x="735726" y="7086600"/>
            <a:ext cx="990600" cy="797202"/>
            <a:chOff x="-3457902" y="444064"/>
            <a:chExt cx="990600" cy="797202"/>
          </a:xfrm>
        </p:grpSpPr>
        <p:sp>
          <p:nvSpPr>
            <p:cNvPr id="41" name="TextBox 40"/>
            <p:cNvSpPr txBox="1"/>
            <p:nvPr/>
          </p:nvSpPr>
          <p:spPr>
            <a:xfrm>
              <a:off x="-3457902" y="444064"/>
              <a:ext cx="990600" cy="461665"/>
            </a:xfrm>
            <a:prstGeom prst="rect">
              <a:avLst/>
            </a:prstGeom>
            <a:noFill/>
          </p:spPr>
          <p:txBody>
            <a:bodyPr wrap="square" rtlCol="0">
              <a:spAutoFit/>
            </a:bodyPr>
            <a:lstStyle/>
            <a:p>
              <a:r>
                <a:rPr lang="en-US" sz="2400" b="1" dirty="0" smtClean="0"/>
                <a:t>1</a:t>
              </a:r>
              <a:endParaRPr lang="en-US" sz="2400" b="1" dirty="0"/>
            </a:p>
          </p:txBody>
        </p:sp>
        <p:sp>
          <p:nvSpPr>
            <p:cNvPr id="42" name="TextBox 41"/>
            <p:cNvSpPr txBox="1"/>
            <p:nvPr/>
          </p:nvSpPr>
          <p:spPr>
            <a:xfrm>
              <a:off x="-3457902" y="779601"/>
              <a:ext cx="990600" cy="461665"/>
            </a:xfrm>
            <a:prstGeom prst="rect">
              <a:avLst/>
            </a:prstGeom>
            <a:noFill/>
          </p:spPr>
          <p:txBody>
            <a:bodyPr wrap="square" rtlCol="0">
              <a:spAutoFit/>
            </a:bodyPr>
            <a:lstStyle/>
            <a:p>
              <a:r>
                <a:rPr lang="en-US" sz="2400" b="1" dirty="0"/>
                <a:t>B</a:t>
              </a:r>
            </a:p>
          </p:txBody>
        </p:sp>
        <p:cxnSp>
          <p:nvCxnSpPr>
            <p:cNvPr id="43" name="Straight Connector 42"/>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grpSp>
        <p:nvGrpSpPr>
          <p:cNvPr id="11" name="Group 10"/>
          <p:cNvGrpSpPr/>
          <p:nvPr/>
        </p:nvGrpSpPr>
        <p:grpSpPr>
          <a:xfrm>
            <a:off x="304800" y="8077200"/>
            <a:ext cx="2582920" cy="812968"/>
            <a:chOff x="304800" y="7629466"/>
            <a:chExt cx="2582920" cy="812968"/>
          </a:xfrm>
        </p:grpSpPr>
        <p:sp>
          <p:nvSpPr>
            <p:cNvPr id="65" name="TextBox 64"/>
            <p:cNvSpPr txBox="1"/>
            <p:nvPr/>
          </p:nvSpPr>
          <p:spPr>
            <a:xfrm>
              <a:off x="304800" y="7683458"/>
              <a:ext cx="2582920" cy="707886"/>
            </a:xfrm>
            <a:prstGeom prst="rect">
              <a:avLst/>
            </a:prstGeom>
            <a:noFill/>
          </p:spPr>
          <p:txBody>
            <a:bodyPr wrap="square" rtlCol="0">
              <a:spAutoFit/>
            </a:bodyPr>
            <a:lstStyle/>
            <a:p>
              <a:r>
                <a:rPr lang="en-US" sz="4000" b="1" dirty="0" smtClean="0"/>
                <a:t>x(   </a:t>
              </a:r>
              <a:r>
                <a:rPr lang="en-US" sz="4000" b="1" dirty="0" smtClean="0"/>
                <a:t>+   )</a:t>
              </a:r>
              <a:r>
                <a:rPr lang="en-US" sz="4000" b="1" dirty="0" smtClean="0"/>
                <a:t> </a:t>
              </a:r>
              <a:r>
                <a:rPr lang="en-US" sz="4000" b="1" dirty="0" smtClean="0"/>
                <a:t>= 1</a:t>
              </a:r>
              <a:endParaRPr lang="en-US" sz="4000" b="1" dirty="0"/>
            </a:p>
          </p:txBody>
        </p:sp>
        <p:grpSp>
          <p:nvGrpSpPr>
            <p:cNvPr id="66" name="Group 65"/>
            <p:cNvGrpSpPr/>
            <p:nvPr/>
          </p:nvGrpSpPr>
          <p:grpSpPr>
            <a:xfrm>
              <a:off x="1392624" y="7645232"/>
              <a:ext cx="990600" cy="797202"/>
              <a:chOff x="-3457902" y="444064"/>
              <a:chExt cx="990600" cy="797202"/>
            </a:xfrm>
          </p:grpSpPr>
          <p:sp>
            <p:nvSpPr>
              <p:cNvPr id="71" name="TextBox 70"/>
              <p:cNvSpPr txBox="1"/>
              <p:nvPr/>
            </p:nvSpPr>
            <p:spPr>
              <a:xfrm>
                <a:off x="-3457902" y="444064"/>
                <a:ext cx="990600" cy="461665"/>
              </a:xfrm>
              <a:prstGeom prst="rect">
                <a:avLst/>
              </a:prstGeom>
              <a:noFill/>
            </p:spPr>
            <p:txBody>
              <a:bodyPr wrap="square" rtlCol="0">
                <a:spAutoFit/>
              </a:bodyPr>
              <a:lstStyle/>
              <a:p>
                <a:r>
                  <a:rPr lang="en-US" sz="2400" b="1" dirty="0" smtClean="0"/>
                  <a:t>1</a:t>
                </a:r>
                <a:endParaRPr lang="en-US" sz="2400" b="1" dirty="0"/>
              </a:p>
            </p:txBody>
          </p:sp>
          <p:sp>
            <p:nvSpPr>
              <p:cNvPr id="72" name="TextBox 71"/>
              <p:cNvSpPr txBox="1"/>
              <p:nvPr/>
            </p:nvSpPr>
            <p:spPr>
              <a:xfrm>
                <a:off x="-3457902" y="779601"/>
                <a:ext cx="990600" cy="461665"/>
              </a:xfrm>
              <a:prstGeom prst="rect">
                <a:avLst/>
              </a:prstGeom>
              <a:noFill/>
            </p:spPr>
            <p:txBody>
              <a:bodyPr wrap="square" rtlCol="0">
                <a:spAutoFit/>
              </a:bodyPr>
              <a:lstStyle/>
              <a:p>
                <a:r>
                  <a:rPr lang="en-US" sz="2400" b="1" dirty="0" smtClean="0"/>
                  <a:t>3</a:t>
                </a:r>
                <a:endParaRPr lang="en-US" sz="2400" b="1" dirty="0"/>
              </a:p>
            </p:txBody>
          </p:sp>
          <p:cxnSp>
            <p:nvCxnSpPr>
              <p:cNvPr id="73" name="Straight Connector 72"/>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grpSp>
          <p:nvGrpSpPr>
            <p:cNvPr id="67" name="Group 66"/>
            <p:cNvGrpSpPr/>
            <p:nvPr/>
          </p:nvGrpSpPr>
          <p:grpSpPr>
            <a:xfrm>
              <a:off x="735726" y="7629466"/>
              <a:ext cx="990600" cy="797202"/>
              <a:chOff x="-3457902" y="444064"/>
              <a:chExt cx="990600" cy="797202"/>
            </a:xfrm>
          </p:grpSpPr>
          <p:sp>
            <p:nvSpPr>
              <p:cNvPr id="68" name="TextBox 67"/>
              <p:cNvSpPr txBox="1"/>
              <p:nvPr/>
            </p:nvSpPr>
            <p:spPr>
              <a:xfrm>
                <a:off x="-3457902" y="444064"/>
                <a:ext cx="990600" cy="461665"/>
              </a:xfrm>
              <a:prstGeom prst="rect">
                <a:avLst/>
              </a:prstGeom>
              <a:noFill/>
            </p:spPr>
            <p:txBody>
              <a:bodyPr wrap="square" rtlCol="0">
                <a:spAutoFit/>
              </a:bodyPr>
              <a:lstStyle/>
              <a:p>
                <a:r>
                  <a:rPr lang="en-US" sz="2400" b="1" dirty="0" smtClean="0"/>
                  <a:t>1</a:t>
                </a:r>
                <a:endParaRPr lang="en-US" sz="2400" b="1" dirty="0"/>
              </a:p>
            </p:txBody>
          </p:sp>
          <p:sp>
            <p:nvSpPr>
              <p:cNvPr id="69" name="TextBox 68"/>
              <p:cNvSpPr txBox="1"/>
              <p:nvPr/>
            </p:nvSpPr>
            <p:spPr>
              <a:xfrm>
                <a:off x="-3457902" y="779601"/>
                <a:ext cx="990600" cy="461665"/>
              </a:xfrm>
              <a:prstGeom prst="rect">
                <a:avLst/>
              </a:prstGeom>
              <a:noFill/>
            </p:spPr>
            <p:txBody>
              <a:bodyPr wrap="square" rtlCol="0">
                <a:spAutoFit/>
              </a:bodyPr>
              <a:lstStyle/>
              <a:p>
                <a:r>
                  <a:rPr lang="en-US" sz="2400" b="1" dirty="0" smtClean="0"/>
                  <a:t>5</a:t>
                </a:r>
                <a:endParaRPr lang="en-US" sz="2400" b="1" dirty="0"/>
              </a:p>
            </p:txBody>
          </p:sp>
          <p:cxnSp>
            <p:nvCxnSpPr>
              <p:cNvPr id="70" name="Straight Connector 69"/>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grpSp>
      <p:sp>
        <p:nvSpPr>
          <p:cNvPr id="84" name="TextBox 83"/>
          <p:cNvSpPr txBox="1"/>
          <p:nvPr/>
        </p:nvSpPr>
        <p:spPr>
          <a:xfrm>
            <a:off x="3894080" y="6997658"/>
            <a:ext cx="2582920" cy="707886"/>
          </a:xfrm>
          <a:prstGeom prst="rect">
            <a:avLst/>
          </a:prstGeom>
          <a:noFill/>
        </p:spPr>
        <p:txBody>
          <a:bodyPr wrap="square" rtlCol="0">
            <a:spAutoFit/>
          </a:bodyPr>
          <a:lstStyle/>
          <a:p>
            <a:r>
              <a:rPr lang="en-US" sz="4000" b="1" dirty="0" smtClean="0"/>
              <a:t>x(   </a:t>
            </a:r>
            <a:r>
              <a:rPr lang="en-US" sz="4000" b="1" dirty="0" smtClean="0"/>
              <a:t>)</a:t>
            </a:r>
            <a:r>
              <a:rPr lang="en-US" sz="4000" b="1" dirty="0" smtClean="0"/>
              <a:t> </a:t>
            </a:r>
            <a:r>
              <a:rPr lang="en-US" sz="4000" b="1" dirty="0" smtClean="0"/>
              <a:t>= 1</a:t>
            </a:r>
            <a:endParaRPr lang="en-US" sz="4000" b="1" dirty="0"/>
          </a:p>
        </p:txBody>
      </p:sp>
      <p:grpSp>
        <p:nvGrpSpPr>
          <p:cNvPr id="85" name="Group 84"/>
          <p:cNvGrpSpPr/>
          <p:nvPr/>
        </p:nvGrpSpPr>
        <p:grpSpPr>
          <a:xfrm>
            <a:off x="4306610" y="6975198"/>
            <a:ext cx="1069430" cy="797202"/>
            <a:chOff x="-3536732" y="444064"/>
            <a:chExt cx="1069430" cy="797202"/>
          </a:xfrm>
        </p:grpSpPr>
        <p:sp>
          <p:nvSpPr>
            <p:cNvPr id="86" name="TextBox 85"/>
            <p:cNvSpPr txBox="1"/>
            <p:nvPr/>
          </p:nvSpPr>
          <p:spPr>
            <a:xfrm>
              <a:off x="-3457902" y="444064"/>
              <a:ext cx="990600" cy="461665"/>
            </a:xfrm>
            <a:prstGeom prst="rect">
              <a:avLst/>
            </a:prstGeom>
            <a:noFill/>
          </p:spPr>
          <p:txBody>
            <a:bodyPr wrap="square" rtlCol="0">
              <a:spAutoFit/>
            </a:bodyPr>
            <a:lstStyle/>
            <a:p>
              <a:r>
                <a:rPr lang="en-US" sz="2400" b="1" dirty="0"/>
                <a:t>8</a:t>
              </a:r>
              <a:endParaRPr lang="en-US" sz="2400" b="1" dirty="0"/>
            </a:p>
          </p:txBody>
        </p:sp>
        <p:sp>
          <p:nvSpPr>
            <p:cNvPr id="87" name="TextBox 86"/>
            <p:cNvSpPr txBox="1"/>
            <p:nvPr/>
          </p:nvSpPr>
          <p:spPr>
            <a:xfrm>
              <a:off x="-3536732" y="779601"/>
              <a:ext cx="990600" cy="461665"/>
            </a:xfrm>
            <a:prstGeom prst="rect">
              <a:avLst/>
            </a:prstGeom>
            <a:noFill/>
          </p:spPr>
          <p:txBody>
            <a:bodyPr wrap="square" rtlCol="0">
              <a:spAutoFit/>
            </a:bodyPr>
            <a:lstStyle/>
            <a:p>
              <a:r>
                <a:rPr lang="en-US" sz="2400" b="1" dirty="0" smtClean="0"/>
                <a:t>15</a:t>
              </a:r>
              <a:endParaRPr lang="en-US" sz="2400" b="1" dirty="0"/>
            </a:p>
          </p:txBody>
        </p:sp>
        <p:cxnSp>
          <p:nvCxnSpPr>
            <p:cNvPr id="88" name="Straight Connector 87"/>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cxnSp>
        <p:nvCxnSpPr>
          <p:cNvPr id="13" name="Elbow Connector 12"/>
          <p:cNvCxnSpPr>
            <a:stCxn id="65" idx="3"/>
            <a:endCxn id="84" idx="1"/>
          </p:cNvCxnSpPr>
          <p:nvPr/>
        </p:nvCxnSpPr>
        <p:spPr>
          <a:xfrm flipV="1">
            <a:off x="2887720" y="7351601"/>
            <a:ext cx="1006360" cy="1133534"/>
          </a:xfrm>
          <a:prstGeom prst="bentConnector3">
            <a:avLst/>
          </a:prstGeom>
          <a:ln>
            <a:tailEnd type="arrow"/>
          </a:ln>
        </p:spPr>
        <p:style>
          <a:lnRef idx="3">
            <a:schemeClr val="dk1"/>
          </a:lnRef>
          <a:fillRef idx="0">
            <a:schemeClr val="dk1"/>
          </a:fillRef>
          <a:effectRef idx="2">
            <a:schemeClr val="dk1"/>
          </a:effectRef>
          <a:fontRef idx="minor">
            <a:schemeClr val="tx1"/>
          </a:fontRef>
        </p:style>
      </p:cxnSp>
      <p:sp>
        <p:nvSpPr>
          <p:cNvPr id="89" name="TextBox 88"/>
          <p:cNvSpPr txBox="1"/>
          <p:nvPr/>
        </p:nvSpPr>
        <p:spPr>
          <a:xfrm>
            <a:off x="3891450" y="7718660"/>
            <a:ext cx="2582920" cy="707886"/>
          </a:xfrm>
          <a:prstGeom prst="rect">
            <a:avLst/>
          </a:prstGeom>
          <a:noFill/>
        </p:spPr>
        <p:txBody>
          <a:bodyPr wrap="square" rtlCol="0">
            <a:spAutoFit/>
          </a:bodyPr>
          <a:lstStyle/>
          <a:p>
            <a:r>
              <a:rPr lang="en-US" sz="4000" b="1" dirty="0" smtClean="0"/>
              <a:t>x =     hours</a:t>
            </a:r>
            <a:endParaRPr lang="en-US" sz="4000" b="1" dirty="0"/>
          </a:p>
        </p:txBody>
      </p:sp>
      <p:grpSp>
        <p:nvGrpSpPr>
          <p:cNvPr id="90" name="Group 89"/>
          <p:cNvGrpSpPr/>
          <p:nvPr/>
        </p:nvGrpSpPr>
        <p:grpSpPr>
          <a:xfrm>
            <a:off x="4635064" y="7696200"/>
            <a:ext cx="1001107" cy="797202"/>
            <a:chOff x="-3518336" y="444064"/>
            <a:chExt cx="1001107" cy="797202"/>
          </a:xfrm>
        </p:grpSpPr>
        <p:sp>
          <p:nvSpPr>
            <p:cNvPr id="91" name="TextBox 90"/>
            <p:cNvSpPr txBox="1"/>
            <p:nvPr/>
          </p:nvSpPr>
          <p:spPr>
            <a:xfrm>
              <a:off x="-3507829" y="444064"/>
              <a:ext cx="990600" cy="461665"/>
            </a:xfrm>
            <a:prstGeom prst="rect">
              <a:avLst/>
            </a:prstGeom>
            <a:noFill/>
          </p:spPr>
          <p:txBody>
            <a:bodyPr wrap="square" rtlCol="0">
              <a:spAutoFit/>
            </a:bodyPr>
            <a:lstStyle/>
            <a:p>
              <a:r>
                <a:rPr lang="en-US" sz="2400" b="1" dirty="0" smtClean="0"/>
                <a:t>15</a:t>
              </a:r>
              <a:endParaRPr lang="en-US" sz="2400" b="1" dirty="0"/>
            </a:p>
          </p:txBody>
        </p:sp>
        <p:sp>
          <p:nvSpPr>
            <p:cNvPr id="92" name="TextBox 91"/>
            <p:cNvSpPr txBox="1"/>
            <p:nvPr/>
          </p:nvSpPr>
          <p:spPr>
            <a:xfrm>
              <a:off x="-3518336" y="779601"/>
              <a:ext cx="990600" cy="461665"/>
            </a:xfrm>
            <a:prstGeom prst="rect">
              <a:avLst/>
            </a:prstGeom>
            <a:noFill/>
          </p:spPr>
          <p:txBody>
            <a:bodyPr wrap="square" rtlCol="0">
              <a:spAutoFit/>
            </a:bodyPr>
            <a:lstStyle/>
            <a:p>
              <a:r>
                <a:rPr lang="en-US" sz="2400" b="1" dirty="0" smtClean="0"/>
                <a:t> 8</a:t>
              </a:r>
              <a:endParaRPr lang="en-US" sz="2400" b="1" dirty="0"/>
            </a:p>
          </p:txBody>
        </p:sp>
        <p:cxnSp>
          <p:nvCxnSpPr>
            <p:cNvPr id="93" name="Straight Connector 92"/>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sp>
        <p:nvSpPr>
          <p:cNvPr id="14" name="Rectangle 13"/>
          <p:cNvSpPr/>
          <p:nvPr/>
        </p:nvSpPr>
        <p:spPr>
          <a:xfrm>
            <a:off x="4661337" y="7731799"/>
            <a:ext cx="458509" cy="728235"/>
          </a:xfrm>
          <a:prstGeom prst="rect">
            <a:avLst/>
          </a:prstGeom>
          <a:noFill/>
          <a:ln w="5715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4636906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p:sp>
        <p:nvSpPr>
          <p:cNvPr id="3" name="Content Placeholder 2"/>
          <p:cNvSpPr>
            <a:spLocks noGrp="1"/>
          </p:cNvSpPr>
          <p:nvPr>
            <p:ph idx="1"/>
          </p:nvPr>
        </p:nvSpPr>
        <p:spPr>
          <a:xfrm>
            <a:off x="342900" y="609600"/>
            <a:ext cx="6172200" cy="7086599"/>
          </a:xfrm>
        </p:spPr>
        <p:txBody>
          <a:bodyPr/>
          <a:lstStyle/>
          <a:p>
            <a:pPr marL="514350" indent="-514350">
              <a:buFont typeface="+mj-lt"/>
              <a:buAutoNum type="arabicPeriod" startAt="7"/>
            </a:pPr>
            <a:r>
              <a:rPr lang="en-US" sz="1800" dirty="0"/>
              <a:t>Ms. Harris and Mr. Dimsdale paint a room for 4 hours. Then, Mr. Michael comes and helps them finish it 2 hours later. If he hadn’t come, it would have taken Ms. Harris and Mr. Dimsdale 5 more hours. How long would it take Mr. Michael alone?</a:t>
            </a:r>
          </a:p>
          <a:p>
            <a:pPr marL="514350" indent="-514350">
              <a:buFont typeface="+mj-lt"/>
              <a:buAutoNum type="arabicPeriod" startAt="5"/>
            </a:pPr>
            <a:endParaRPr lang="en-US" sz="2400" dirty="0"/>
          </a:p>
          <a:p>
            <a:pPr marL="514350" indent="-514350">
              <a:buFont typeface="+mj-lt"/>
              <a:buAutoNum type="arabicPeriod" startAt="5"/>
            </a:pPr>
            <a:endParaRPr lang="en-US" dirty="0"/>
          </a:p>
        </p:txBody>
      </p:sp>
      <p:sp>
        <p:nvSpPr>
          <p:cNvPr id="4" name="TextBox 3"/>
          <p:cNvSpPr txBox="1"/>
          <p:nvPr/>
        </p:nvSpPr>
        <p:spPr>
          <a:xfrm>
            <a:off x="0" y="2057400"/>
            <a:ext cx="6858000" cy="1015663"/>
          </a:xfrm>
          <a:prstGeom prst="rect">
            <a:avLst/>
          </a:prstGeom>
          <a:noFill/>
        </p:spPr>
        <p:txBody>
          <a:bodyPr wrap="square" rtlCol="0">
            <a:spAutoFit/>
          </a:bodyPr>
          <a:lstStyle/>
          <a:p>
            <a:pPr algn="ctr"/>
            <a:r>
              <a:rPr lang="en-US" sz="2000" b="1" dirty="0" smtClean="0">
                <a:solidFill>
                  <a:schemeClr val="accent4">
                    <a:lumMod val="50000"/>
                  </a:schemeClr>
                </a:solidFill>
              </a:rPr>
              <a:t>Remember, word problem = equations. Don’t stress out when you see one. Break it into pieces figure what everything means and fit some sort of variable to it… Here’s a good example:</a:t>
            </a:r>
            <a:endParaRPr lang="en-US" sz="2000" b="1" dirty="0">
              <a:solidFill>
                <a:schemeClr val="accent4">
                  <a:lumMod val="50000"/>
                </a:schemeClr>
              </a:solidFill>
            </a:endParaRPr>
          </a:p>
        </p:txBody>
      </p:sp>
      <p:grpSp>
        <p:nvGrpSpPr>
          <p:cNvPr id="28" name="Group 27"/>
          <p:cNvGrpSpPr/>
          <p:nvPr/>
        </p:nvGrpSpPr>
        <p:grpSpPr>
          <a:xfrm>
            <a:off x="1002426" y="2971800"/>
            <a:ext cx="5017374" cy="824942"/>
            <a:chOff x="1231026" y="4267200"/>
            <a:chExt cx="5017374" cy="824942"/>
          </a:xfrm>
        </p:grpSpPr>
        <p:sp>
          <p:nvSpPr>
            <p:cNvPr id="7" name="TextBox 6"/>
            <p:cNvSpPr txBox="1"/>
            <p:nvPr/>
          </p:nvSpPr>
          <p:spPr>
            <a:xfrm>
              <a:off x="1231026" y="4321192"/>
              <a:ext cx="5017374" cy="707886"/>
            </a:xfrm>
            <a:prstGeom prst="rect">
              <a:avLst/>
            </a:prstGeom>
            <a:noFill/>
          </p:spPr>
          <p:txBody>
            <a:bodyPr wrap="square" rtlCol="0">
              <a:spAutoFit/>
            </a:bodyPr>
            <a:lstStyle/>
            <a:p>
              <a:r>
                <a:rPr lang="en-US" sz="4000" b="1" dirty="0"/>
                <a:t>4</a:t>
              </a:r>
              <a:r>
                <a:rPr lang="en-US" sz="4000" b="1" dirty="0" smtClean="0"/>
                <a:t>(   </a:t>
              </a:r>
              <a:r>
                <a:rPr lang="en-US" sz="4000" b="1" dirty="0" smtClean="0"/>
                <a:t>+   )</a:t>
              </a:r>
              <a:r>
                <a:rPr lang="en-US" sz="4000" b="1" dirty="0" smtClean="0"/>
                <a:t> + 2(   +   +   )= </a:t>
              </a:r>
              <a:r>
                <a:rPr lang="en-US" sz="4000" b="1" dirty="0" smtClean="0"/>
                <a:t>1</a:t>
              </a:r>
              <a:endParaRPr lang="en-US" sz="4000" b="1" dirty="0"/>
            </a:p>
          </p:txBody>
        </p:sp>
        <p:grpSp>
          <p:nvGrpSpPr>
            <p:cNvPr id="8" name="Group 7"/>
            <p:cNvGrpSpPr/>
            <p:nvPr/>
          </p:nvGrpSpPr>
          <p:grpSpPr>
            <a:xfrm>
              <a:off x="2318850" y="4282966"/>
              <a:ext cx="990600" cy="797202"/>
              <a:chOff x="-3457902" y="444064"/>
              <a:chExt cx="990600" cy="797202"/>
            </a:xfrm>
          </p:grpSpPr>
          <p:sp>
            <p:nvSpPr>
              <p:cNvPr id="13" name="TextBox 12"/>
              <p:cNvSpPr txBox="1"/>
              <p:nvPr/>
            </p:nvSpPr>
            <p:spPr>
              <a:xfrm>
                <a:off x="-3457902" y="444064"/>
                <a:ext cx="990600" cy="461665"/>
              </a:xfrm>
              <a:prstGeom prst="rect">
                <a:avLst/>
              </a:prstGeom>
              <a:noFill/>
            </p:spPr>
            <p:txBody>
              <a:bodyPr wrap="square" rtlCol="0">
                <a:spAutoFit/>
              </a:bodyPr>
              <a:lstStyle/>
              <a:p>
                <a:r>
                  <a:rPr lang="en-US" sz="2400" b="1" dirty="0" smtClean="0"/>
                  <a:t>1</a:t>
                </a:r>
                <a:endParaRPr lang="en-US" sz="2400" b="1" dirty="0"/>
              </a:p>
            </p:txBody>
          </p:sp>
          <p:sp>
            <p:nvSpPr>
              <p:cNvPr id="14" name="TextBox 13"/>
              <p:cNvSpPr txBox="1"/>
              <p:nvPr/>
            </p:nvSpPr>
            <p:spPr>
              <a:xfrm>
                <a:off x="-3457902" y="779601"/>
                <a:ext cx="990600" cy="461665"/>
              </a:xfrm>
              <a:prstGeom prst="rect">
                <a:avLst/>
              </a:prstGeom>
              <a:noFill/>
            </p:spPr>
            <p:txBody>
              <a:bodyPr wrap="square" rtlCol="0">
                <a:spAutoFit/>
              </a:bodyPr>
              <a:lstStyle/>
              <a:p>
                <a:r>
                  <a:rPr lang="en-US" sz="2400" b="1" dirty="0" smtClean="0"/>
                  <a:t>D</a:t>
                </a:r>
                <a:endParaRPr lang="en-US" sz="2400" b="1" dirty="0"/>
              </a:p>
            </p:txBody>
          </p:sp>
          <p:cxnSp>
            <p:nvCxnSpPr>
              <p:cNvPr id="15" name="Straight Connector 14"/>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661952" y="4267200"/>
              <a:ext cx="990600" cy="797202"/>
              <a:chOff x="-3457902" y="444064"/>
              <a:chExt cx="990600" cy="797202"/>
            </a:xfrm>
          </p:grpSpPr>
          <p:sp>
            <p:nvSpPr>
              <p:cNvPr id="10" name="TextBox 9"/>
              <p:cNvSpPr txBox="1"/>
              <p:nvPr/>
            </p:nvSpPr>
            <p:spPr>
              <a:xfrm>
                <a:off x="-3457902" y="444064"/>
                <a:ext cx="990600" cy="461665"/>
              </a:xfrm>
              <a:prstGeom prst="rect">
                <a:avLst/>
              </a:prstGeom>
              <a:noFill/>
            </p:spPr>
            <p:txBody>
              <a:bodyPr wrap="square" rtlCol="0">
                <a:spAutoFit/>
              </a:bodyPr>
              <a:lstStyle/>
              <a:p>
                <a:r>
                  <a:rPr lang="en-US" sz="2400" b="1" dirty="0" smtClean="0"/>
                  <a:t>1</a:t>
                </a:r>
                <a:endParaRPr lang="en-US" sz="2400" b="1" dirty="0"/>
              </a:p>
            </p:txBody>
          </p:sp>
          <p:sp>
            <p:nvSpPr>
              <p:cNvPr id="11" name="TextBox 10"/>
              <p:cNvSpPr txBox="1"/>
              <p:nvPr/>
            </p:nvSpPr>
            <p:spPr>
              <a:xfrm>
                <a:off x="-3457902" y="779601"/>
                <a:ext cx="990600" cy="461665"/>
              </a:xfrm>
              <a:prstGeom prst="rect">
                <a:avLst/>
              </a:prstGeom>
              <a:noFill/>
            </p:spPr>
            <p:txBody>
              <a:bodyPr wrap="square" rtlCol="0">
                <a:spAutoFit/>
              </a:bodyPr>
              <a:lstStyle/>
              <a:p>
                <a:r>
                  <a:rPr lang="en-US" sz="2400" b="1" dirty="0" smtClean="0"/>
                  <a:t>H</a:t>
                </a:r>
                <a:endParaRPr lang="en-US" sz="2400" b="1" dirty="0"/>
              </a:p>
            </p:txBody>
          </p:sp>
          <p:cxnSp>
            <p:nvCxnSpPr>
              <p:cNvPr id="12" name="Straight Connector 11"/>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grpSp>
          <p:nvGrpSpPr>
            <p:cNvPr id="16" name="Group 15"/>
            <p:cNvGrpSpPr/>
            <p:nvPr/>
          </p:nvGrpSpPr>
          <p:grpSpPr>
            <a:xfrm>
              <a:off x="4334209" y="4294940"/>
              <a:ext cx="990600" cy="797202"/>
              <a:chOff x="-3457902" y="444064"/>
              <a:chExt cx="990600" cy="797202"/>
            </a:xfrm>
          </p:grpSpPr>
          <p:sp>
            <p:nvSpPr>
              <p:cNvPr id="17" name="TextBox 16"/>
              <p:cNvSpPr txBox="1"/>
              <p:nvPr/>
            </p:nvSpPr>
            <p:spPr>
              <a:xfrm>
                <a:off x="-3457902" y="444064"/>
                <a:ext cx="990600" cy="461665"/>
              </a:xfrm>
              <a:prstGeom prst="rect">
                <a:avLst/>
              </a:prstGeom>
              <a:noFill/>
            </p:spPr>
            <p:txBody>
              <a:bodyPr wrap="square" rtlCol="0">
                <a:spAutoFit/>
              </a:bodyPr>
              <a:lstStyle/>
              <a:p>
                <a:r>
                  <a:rPr lang="en-US" sz="2400" b="1" dirty="0" smtClean="0"/>
                  <a:t>1</a:t>
                </a:r>
                <a:endParaRPr lang="en-US" sz="2400" b="1" dirty="0"/>
              </a:p>
            </p:txBody>
          </p:sp>
          <p:sp>
            <p:nvSpPr>
              <p:cNvPr id="18" name="TextBox 17"/>
              <p:cNvSpPr txBox="1"/>
              <p:nvPr/>
            </p:nvSpPr>
            <p:spPr>
              <a:xfrm>
                <a:off x="-3457902" y="779601"/>
                <a:ext cx="990600" cy="461665"/>
              </a:xfrm>
              <a:prstGeom prst="rect">
                <a:avLst/>
              </a:prstGeom>
              <a:noFill/>
            </p:spPr>
            <p:txBody>
              <a:bodyPr wrap="square" rtlCol="0">
                <a:spAutoFit/>
              </a:bodyPr>
              <a:lstStyle/>
              <a:p>
                <a:r>
                  <a:rPr lang="en-US" sz="2400" b="1" dirty="0" smtClean="0"/>
                  <a:t>D</a:t>
                </a:r>
                <a:endParaRPr lang="en-US" sz="2400" b="1" dirty="0"/>
              </a:p>
            </p:txBody>
          </p:sp>
          <p:cxnSp>
            <p:nvCxnSpPr>
              <p:cNvPr id="19" name="Straight Connector 18"/>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grpSp>
          <p:nvGrpSpPr>
            <p:cNvPr id="20" name="Group 19"/>
            <p:cNvGrpSpPr/>
            <p:nvPr/>
          </p:nvGrpSpPr>
          <p:grpSpPr>
            <a:xfrm>
              <a:off x="3673366" y="4276666"/>
              <a:ext cx="990600" cy="797202"/>
              <a:chOff x="-3457902" y="444064"/>
              <a:chExt cx="990600" cy="797202"/>
            </a:xfrm>
          </p:grpSpPr>
          <p:sp>
            <p:nvSpPr>
              <p:cNvPr id="21" name="TextBox 20"/>
              <p:cNvSpPr txBox="1"/>
              <p:nvPr/>
            </p:nvSpPr>
            <p:spPr>
              <a:xfrm>
                <a:off x="-3457902" y="444064"/>
                <a:ext cx="990600" cy="461665"/>
              </a:xfrm>
              <a:prstGeom prst="rect">
                <a:avLst/>
              </a:prstGeom>
              <a:noFill/>
            </p:spPr>
            <p:txBody>
              <a:bodyPr wrap="square" rtlCol="0">
                <a:spAutoFit/>
              </a:bodyPr>
              <a:lstStyle/>
              <a:p>
                <a:r>
                  <a:rPr lang="en-US" sz="2400" b="1" dirty="0" smtClean="0"/>
                  <a:t>1</a:t>
                </a:r>
                <a:endParaRPr lang="en-US" sz="2400" b="1" dirty="0"/>
              </a:p>
            </p:txBody>
          </p:sp>
          <p:sp>
            <p:nvSpPr>
              <p:cNvPr id="22" name="TextBox 21"/>
              <p:cNvSpPr txBox="1"/>
              <p:nvPr/>
            </p:nvSpPr>
            <p:spPr>
              <a:xfrm>
                <a:off x="-3457902" y="779601"/>
                <a:ext cx="990600" cy="461665"/>
              </a:xfrm>
              <a:prstGeom prst="rect">
                <a:avLst/>
              </a:prstGeom>
              <a:noFill/>
            </p:spPr>
            <p:txBody>
              <a:bodyPr wrap="square" rtlCol="0">
                <a:spAutoFit/>
              </a:bodyPr>
              <a:lstStyle/>
              <a:p>
                <a:r>
                  <a:rPr lang="en-US" sz="2400" b="1" dirty="0" smtClean="0"/>
                  <a:t>H</a:t>
                </a:r>
                <a:endParaRPr lang="en-US" sz="2400" b="1" dirty="0"/>
              </a:p>
            </p:txBody>
          </p:sp>
          <p:cxnSp>
            <p:nvCxnSpPr>
              <p:cNvPr id="23" name="Straight Connector 22"/>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grpSp>
          <p:nvGrpSpPr>
            <p:cNvPr id="24" name="Group 23"/>
            <p:cNvGrpSpPr/>
            <p:nvPr/>
          </p:nvGrpSpPr>
          <p:grpSpPr>
            <a:xfrm>
              <a:off x="4858404" y="4308198"/>
              <a:ext cx="1022132" cy="781436"/>
              <a:chOff x="-3489434" y="444064"/>
              <a:chExt cx="1022132" cy="781436"/>
            </a:xfrm>
          </p:grpSpPr>
          <p:sp>
            <p:nvSpPr>
              <p:cNvPr id="25" name="TextBox 24"/>
              <p:cNvSpPr txBox="1"/>
              <p:nvPr/>
            </p:nvSpPr>
            <p:spPr>
              <a:xfrm>
                <a:off x="-3457902" y="444064"/>
                <a:ext cx="990600" cy="461665"/>
              </a:xfrm>
              <a:prstGeom prst="rect">
                <a:avLst/>
              </a:prstGeom>
              <a:noFill/>
            </p:spPr>
            <p:txBody>
              <a:bodyPr wrap="square" rtlCol="0">
                <a:spAutoFit/>
              </a:bodyPr>
              <a:lstStyle/>
              <a:p>
                <a:r>
                  <a:rPr lang="en-US" sz="2400" b="1" dirty="0" smtClean="0"/>
                  <a:t>1</a:t>
                </a:r>
                <a:endParaRPr lang="en-US" sz="2400" b="1" dirty="0"/>
              </a:p>
            </p:txBody>
          </p:sp>
          <p:sp>
            <p:nvSpPr>
              <p:cNvPr id="26" name="TextBox 25"/>
              <p:cNvSpPr txBox="1"/>
              <p:nvPr/>
            </p:nvSpPr>
            <p:spPr>
              <a:xfrm>
                <a:off x="-3489434" y="763835"/>
                <a:ext cx="990600" cy="461665"/>
              </a:xfrm>
              <a:prstGeom prst="rect">
                <a:avLst/>
              </a:prstGeom>
              <a:noFill/>
            </p:spPr>
            <p:txBody>
              <a:bodyPr wrap="square" rtlCol="0">
                <a:spAutoFit/>
              </a:bodyPr>
              <a:lstStyle/>
              <a:p>
                <a:r>
                  <a:rPr lang="en-US" sz="2400" b="1" dirty="0" smtClean="0"/>
                  <a:t>M</a:t>
                </a:r>
                <a:endParaRPr lang="en-US" sz="2400" b="1" dirty="0"/>
              </a:p>
            </p:txBody>
          </p:sp>
          <p:cxnSp>
            <p:nvCxnSpPr>
              <p:cNvPr id="27" name="Straight Connector 26"/>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grpSp>
      <p:sp>
        <p:nvSpPr>
          <p:cNvPr id="29" name="Up Arrow Callout 28"/>
          <p:cNvSpPr/>
          <p:nvPr/>
        </p:nvSpPr>
        <p:spPr>
          <a:xfrm>
            <a:off x="220724" y="3831026"/>
            <a:ext cx="2860126" cy="2874574"/>
          </a:xfrm>
          <a:prstGeom prst="upArrowCallout">
            <a:avLst>
              <a:gd name="adj1" fmla="val 6313"/>
              <a:gd name="adj2" fmla="val 9606"/>
              <a:gd name="adj3" fmla="val 13543"/>
              <a:gd name="adj4" fmla="val 77814"/>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Ms. Harris and Mr. D work for 4 hours. The fractions in parentheses tell you how much of a room they finish in an hour when  they are working together… Refer to the previous problem for an explanation.</a:t>
            </a:r>
            <a:endParaRPr lang="en-US" dirty="0"/>
          </a:p>
        </p:txBody>
      </p:sp>
      <p:sp>
        <p:nvSpPr>
          <p:cNvPr id="30" name="Up Arrow Callout 29"/>
          <p:cNvSpPr/>
          <p:nvPr/>
        </p:nvSpPr>
        <p:spPr>
          <a:xfrm>
            <a:off x="3429000" y="3810000"/>
            <a:ext cx="2066591" cy="1828800"/>
          </a:xfrm>
          <a:prstGeom prst="upArrowCallout">
            <a:avLst>
              <a:gd name="adj1" fmla="val 6313"/>
              <a:gd name="adj2" fmla="val 9606"/>
              <a:gd name="adj3" fmla="val 13543"/>
              <a:gd name="adj4" fmla="val 77814"/>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2 hours for all three of them working together.</a:t>
            </a:r>
            <a:endParaRPr lang="en-US" dirty="0"/>
          </a:p>
        </p:txBody>
      </p:sp>
      <p:grpSp>
        <p:nvGrpSpPr>
          <p:cNvPr id="56" name="Group 55"/>
          <p:cNvGrpSpPr/>
          <p:nvPr/>
        </p:nvGrpSpPr>
        <p:grpSpPr>
          <a:xfrm>
            <a:off x="3429000" y="5715000"/>
            <a:ext cx="2590800" cy="812968"/>
            <a:chOff x="3429000" y="5715000"/>
            <a:chExt cx="2590800" cy="812968"/>
          </a:xfrm>
        </p:grpSpPr>
        <p:sp>
          <p:nvSpPr>
            <p:cNvPr id="32" name="TextBox 31"/>
            <p:cNvSpPr txBox="1"/>
            <p:nvPr/>
          </p:nvSpPr>
          <p:spPr>
            <a:xfrm>
              <a:off x="3429000" y="5768992"/>
              <a:ext cx="2590800" cy="707886"/>
            </a:xfrm>
            <a:prstGeom prst="rect">
              <a:avLst/>
            </a:prstGeom>
            <a:noFill/>
          </p:spPr>
          <p:txBody>
            <a:bodyPr wrap="square" rtlCol="0">
              <a:spAutoFit/>
            </a:bodyPr>
            <a:lstStyle/>
            <a:p>
              <a:r>
                <a:rPr lang="en-US" sz="4000" b="1" dirty="0" smtClean="0"/>
                <a:t>9(   </a:t>
              </a:r>
              <a:r>
                <a:rPr lang="en-US" sz="4000" b="1" dirty="0" smtClean="0"/>
                <a:t>+   ) </a:t>
              </a:r>
              <a:r>
                <a:rPr lang="en-US" sz="4000" b="1" dirty="0" smtClean="0"/>
                <a:t>= </a:t>
              </a:r>
              <a:r>
                <a:rPr lang="en-US" sz="4000" b="1" dirty="0" smtClean="0"/>
                <a:t>1</a:t>
              </a:r>
              <a:endParaRPr lang="en-US" sz="4000" b="1" dirty="0"/>
            </a:p>
          </p:txBody>
        </p:sp>
        <p:grpSp>
          <p:nvGrpSpPr>
            <p:cNvPr id="33" name="Group 32"/>
            <p:cNvGrpSpPr/>
            <p:nvPr/>
          </p:nvGrpSpPr>
          <p:grpSpPr>
            <a:xfrm>
              <a:off x="4516824" y="5730766"/>
              <a:ext cx="990600" cy="797202"/>
              <a:chOff x="-3457902" y="444064"/>
              <a:chExt cx="990600" cy="797202"/>
            </a:xfrm>
          </p:grpSpPr>
          <p:sp>
            <p:nvSpPr>
              <p:cNvPr id="50" name="TextBox 49"/>
              <p:cNvSpPr txBox="1"/>
              <p:nvPr/>
            </p:nvSpPr>
            <p:spPr>
              <a:xfrm>
                <a:off x="-3457902" y="444064"/>
                <a:ext cx="990600" cy="461665"/>
              </a:xfrm>
              <a:prstGeom prst="rect">
                <a:avLst/>
              </a:prstGeom>
              <a:noFill/>
            </p:spPr>
            <p:txBody>
              <a:bodyPr wrap="square" rtlCol="0">
                <a:spAutoFit/>
              </a:bodyPr>
              <a:lstStyle/>
              <a:p>
                <a:r>
                  <a:rPr lang="en-US" sz="2400" b="1" dirty="0" smtClean="0"/>
                  <a:t>1</a:t>
                </a:r>
                <a:endParaRPr lang="en-US" sz="2400" b="1" dirty="0"/>
              </a:p>
            </p:txBody>
          </p:sp>
          <p:sp>
            <p:nvSpPr>
              <p:cNvPr id="51" name="TextBox 50"/>
              <p:cNvSpPr txBox="1"/>
              <p:nvPr/>
            </p:nvSpPr>
            <p:spPr>
              <a:xfrm>
                <a:off x="-3457902" y="779601"/>
                <a:ext cx="990600" cy="461665"/>
              </a:xfrm>
              <a:prstGeom prst="rect">
                <a:avLst/>
              </a:prstGeom>
              <a:noFill/>
            </p:spPr>
            <p:txBody>
              <a:bodyPr wrap="square" rtlCol="0">
                <a:spAutoFit/>
              </a:bodyPr>
              <a:lstStyle/>
              <a:p>
                <a:r>
                  <a:rPr lang="en-US" sz="2400" b="1" dirty="0" smtClean="0"/>
                  <a:t>D</a:t>
                </a:r>
                <a:endParaRPr lang="en-US" sz="2400" b="1" dirty="0"/>
              </a:p>
            </p:txBody>
          </p:sp>
          <p:cxnSp>
            <p:nvCxnSpPr>
              <p:cNvPr id="52" name="Straight Connector 51"/>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grpSp>
          <p:nvGrpSpPr>
            <p:cNvPr id="34" name="Group 33"/>
            <p:cNvGrpSpPr/>
            <p:nvPr/>
          </p:nvGrpSpPr>
          <p:grpSpPr>
            <a:xfrm>
              <a:off x="3859926" y="5715000"/>
              <a:ext cx="990600" cy="797202"/>
              <a:chOff x="-3457902" y="444064"/>
              <a:chExt cx="990600" cy="797202"/>
            </a:xfrm>
          </p:grpSpPr>
          <p:sp>
            <p:nvSpPr>
              <p:cNvPr id="47" name="TextBox 46"/>
              <p:cNvSpPr txBox="1"/>
              <p:nvPr/>
            </p:nvSpPr>
            <p:spPr>
              <a:xfrm>
                <a:off x="-3457902" y="444064"/>
                <a:ext cx="990600" cy="461665"/>
              </a:xfrm>
              <a:prstGeom prst="rect">
                <a:avLst/>
              </a:prstGeom>
              <a:noFill/>
            </p:spPr>
            <p:txBody>
              <a:bodyPr wrap="square" rtlCol="0">
                <a:spAutoFit/>
              </a:bodyPr>
              <a:lstStyle/>
              <a:p>
                <a:r>
                  <a:rPr lang="en-US" sz="2400" b="1" dirty="0" smtClean="0"/>
                  <a:t>1</a:t>
                </a:r>
                <a:endParaRPr lang="en-US" sz="2400" b="1" dirty="0"/>
              </a:p>
            </p:txBody>
          </p:sp>
          <p:sp>
            <p:nvSpPr>
              <p:cNvPr id="48" name="TextBox 47"/>
              <p:cNvSpPr txBox="1"/>
              <p:nvPr/>
            </p:nvSpPr>
            <p:spPr>
              <a:xfrm>
                <a:off x="-3457902" y="779601"/>
                <a:ext cx="990600" cy="461665"/>
              </a:xfrm>
              <a:prstGeom prst="rect">
                <a:avLst/>
              </a:prstGeom>
              <a:noFill/>
            </p:spPr>
            <p:txBody>
              <a:bodyPr wrap="square" rtlCol="0">
                <a:spAutoFit/>
              </a:bodyPr>
              <a:lstStyle/>
              <a:p>
                <a:r>
                  <a:rPr lang="en-US" sz="2400" b="1" dirty="0" smtClean="0"/>
                  <a:t>H</a:t>
                </a:r>
                <a:endParaRPr lang="en-US" sz="2400" b="1" dirty="0"/>
              </a:p>
            </p:txBody>
          </p:sp>
          <p:cxnSp>
            <p:nvCxnSpPr>
              <p:cNvPr id="49" name="Straight Connector 48"/>
              <p:cNvCxnSpPr/>
              <p:nvPr/>
            </p:nvCxnSpPr>
            <p:spPr>
              <a:xfrm>
                <a:off x="-3423743" y="842665"/>
                <a:ext cx="299543" cy="0"/>
              </a:xfrm>
              <a:prstGeom prst="line">
                <a:avLst/>
              </a:prstGeom>
            </p:spPr>
            <p:style>
              <a:lnRef idx="2">
                <a:schemeClr val="dk1"/>
              </a:lnRef>
              <a:fillRef idx="0">
                <a:schemeClr val="dk1"/>
              </a:fillRef>
              <a:effectRef idx="1">
                <a:schemeClr val="dk1"/>
              </a:effectRef>
              <a:fontRef idx="minor">
                <a:schemeClr val="tx1"/>
              </a:fontRef>
            </p:style>
          </p:cxnSp>
        </p:grpSp>
      </p:grpSp>
      <p:sp>
        <p:nvSpPr>
          <p:cNvPr id="53" name="Up Arrow Callout 52"/>
          <p:cNvSpPr/>
          <p:nvPr/>
        </p:nvSpPr>
        <p:spPr>
          <a:xfrm>
            <a:off x="3200400" y="6477000"/>
            <a:ext cx="2295191" cy="1828800"/>
          </a:xfrm>
          <a:prstGeom prst="upArrowCallout">
            <a:avLst>
              <a:gd name="adj1" fmla="val 6313"/>
              <a:gd name="adj2" fmla="val 9606"/>
              <a:gd name="adj3" fmla="val 13543"/>
              <a:gd name="adj4" fmla="val 77814"/>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smtClean="0"/>
              <a:t>It would have taken Ms. Harris and Mr. D 9 hours in total if Mr. Michael hadn’t shown up…</a:t>
            </a:r>
            <a:endParaRPr lang="en-US" dirty="0"/>
          </a:p>
        </p:txBody>
      </p:sp>
      <p:sp>
        <p:nvSpPr>
          <p:cNvPr id="55" name="TextBox 54"/>
          <p:cNvSpPr txBox="1"/>
          <p:nvPr/>
        </p:nvSpPr>
        <p:spPr>
          <a:xfrm>
            <a:off x="161591" y="7162800"/>
            <a:ext cx="2657809" cy="1754326"/>
          </a:xfrm>
          <a:prstGeom prst="rect">
            <a:avLst/>
          </a:prstGeom>
          <a:noFill/>
        </p:spPr>
        <p:txBody>
          <a:bodyPr wrap="square" rtlCol="0">
            <a:spAutoFit/>
          </a:bodyPr>
          <a:lstStyle/>
          <a:p>
            <a:r>
              <a:rPr lang="en-US" b="1" dirty="0" smtClean="0">
                <a:solidFill>
                  <a:schemeClr val="accent1">
                    <a:lumMod val="50000"/>
                  </a:schemeClr>
                </a:solidFill>
              </a:rPr>
              <a:t>There’s a problem… you don’t know the values of ANY of the variables! So what do you do?? Go to the next slide for the answer </a:t>
            </a:r>
            <a:r>
              <a:rPr lang="en-US" b="1" dirty="0" smtClean="0">
                <a:solidFill>
                  <a:schemeClr val="accent1">
                    <a:lumMod val="50000"/>
                  </a:schemeClr>
                </a:solidFill>
                <a:sym typeface="Wingdings" pitchFamily="2" charset="2"/>
              </a:rPr>
              <a:t></a:t>
            </a:r>
            <a:endParaRPr lang="en-US" b="1" dirty="0">
              <a:solidFill>
                <a:schemeClr val="accent1">
                  <a:lumMod val="50000"/>
                </a:schemeClr>
              </a:solidFill>
            </a:endParaRPr>
          </a:p>
        </p:txBody>
      </p:sp>
    </p:spTree>
    <p:extLst>
      <p:ext uri="{BB962C8B-B14F-4D97-AF65-F5344CB8AC3E}">
        <p14:creationId xmlns:p14="http://schemas.microsoft.com/office/powerpoint/2010/main" val="3736775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TotalTime>
  <Words>2897</Words>
  <Application>Microsoft Office PowerPoint</Application>
  <PresentationFormat>On-screen Show (4:3)</PresentationFormat>
  <Paragraphs>292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Bases and Rates 8/22/11 (from random tests that I don’t care to disclose at 11:00 pm but I still want to credit them)</vt:lpstr>
      <vt:lpstr>Bases and Rates 8/22/11 (from random tests that I do not care to disclose at 11:00 at night)</vt:lpstr>
      <vt:lpstr>Key</vt:lpstr>
      <vt:lpstr>Key</vt:lpstr>
      <vt:lpstr>Key</vt:lpstr>
      <vt:lpstr>Key</vt:lpstr>
      <vt:lpstr>Key</vt:lpstr>
      <vt:lpstr>Key</vt:lpstr>
      <vt:lpstr>Key</vt:lpstr>
      <vt:lpstr>Key</vt:lpstr>
      <vt:lpstr>Key</vt:lpstr>
      <vt:lpstr>Key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Math Team! (from Lassiter 2009)</dc:title>
  <dc:creator>Shusha</dc:creator>
  <cp:lastModifiedBy>Shusha</cp:lastModifiedBy>
  <cp:revision>38</cp:revision>
  <dcterms:created xsi:type="dcterms:W3CDTF">2011-08-15T02:22:21Z</dcterms:created>
  <dcterms:modified xsi:type="dcterms:W3CDTF">2011-08-24T00:59:02Z</dcterms:modified>
</cp:coreProperties>
</file>